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4"/>
  </p:sldMasterIdLst>
  <p:notesMasterIdLst>
    <p:notesMasterId r:id="rId27"/>
  </p:notesMasterIdLst>
  <p:handoutMasterIdLst>
    <p:handoutMasterId r:id="rId28"/>
  </p:handoutMasterIdLst>
  <p:sldIdLst>
    <p:sldId id="405" r:id="rId5"/>
    <p:sldId id="503" r:id="rId6"/>
    <p:sldId id="520" r:id="rId7"/>
    <p:sldId id="524" r:id="rId8"/>
    <p:sldId id="519" r:id="rId9"/>
    <p:sldId id="269" r:id="rId10"/>
    <p:sldId id="262" r:id="rId11"/>
    <p:sldId id="260" r:id="rId12"/>
    <p:sldId id="267" r:id="rId13"/>
    <p:sldId id="517" r:id="rId14"/>
    <p:sldId id="521" r:id="rId15"/>
    <p:sldId id="513" r:id="rId16"/>
    <p:sldId id="514" r:id="rId17"/>
    <p:sldId id="494" r:id="rId18"/>
    <p:sldId id="509" r:id="rId19"/>
    <p:sldId id="522" r:id="rId20"/>
    <p:sldId id="523" r:id="rId21"/>
    <p:sldId id="492" r:id="rId22"/>
    <p:sldId id="499" r:id="rId23"/>
    <p:sldId id="508" r:id="rId24"/>
    <p:sldId id="512" r:id="rId25"/>
    <p:sldId id="495"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3C"/>
    <a:srgbClr val="E22A51"/>
    <a:srgbClr val="231F41"/>
    <a:srgbClr val="1F5E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56B55-2BA7-44A0-9FF7-1A3FF998D6BC}" v="3" dt="2022-10-24T23:40:15.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9" autoAdjust="0"/>
    <p:restoredTop sz="90559" autoAdjust="0"/>
  </p:normalViewPr>
  <p:slideViewPr>
    <p:cSldViewPr>
      <p:cViewPr varScale="1">
        <p:scale>
          <a:sx n="103" d="100"/>
          <a:sy n="103" d="100"/>
        </p:scale>
        <p:origin x="668" y="7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09BFF4B-C149-3247-9756-276FF0FCE09F}" type="datetimeFigureOut">
              <a:rPr lang="en-US"/>
              <a:pPr/>
              <a:t>10/24/2022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AC4613-BBD7-CA43-B793-3C3BCDDF4D72}" type="slidenum">
              <a:rPr lang="en-US"/>
              <a:pPr/>
              <a:t>‹#›</a:t>
            </a:fld>
            <a:endParaRPr lang="en-US"/>
          </a:p>
        </p:txBody>
      </p:sp>
    </p:spTree>
    <p:extLst>
      <p:ext uri="{BB962C8B-B14F-4D97-AF65-F5344CB8AC3E}">
        <p14:creationId xmlns:p14="http://schemas.microsoft.com/office/powerpoint/2010/main" val="3663946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6A165620-627E-4F42-AEC7-AC219EA7D580}" type="datetimeFigureOut">
              <a:rPr lang="en-US"/>
              <a:pPr/>
              <a:t>10/24/2022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B7C34DE-544A-FC4C-87D2-C100D3B80866}" type="slidenum">
              <a:rPr lang="en-US"/>
              <a:pPr/>
              <a:t>‹#›</a:t>
            </a:fld>
            <a:endParaRPr lang="en-US"/>
          </a:p>
        </p:txBody>
      </p:sp>
    </p:spTree>
    <p:extLst>
      <p:ext uri="{BB962C8B-B14F-4D97-AF65-F5344CB8AC3E}">
        <p14:creationId xmlns:p14="http://schemas.microsoft.com/office/powerpoint/2010/main" val="1862356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C34DE-544A-FC4C-87D2-C100D3B80866}" type="slidenum">
              <a:rPr lang="en-US" smtClean="0"/>
              <a:pPr/>
              <a:t>1</a:t>
            </a:fld>
            <a:endParaRPr lang="en-US"/>
          </a:p>
        </p:txBody>
      </p:sp>
    </p:spTree>
    <p:extLst>
      <p:ext uri="{BB962C8B-B14F-4D97-AF65-F5344CB8AC3E}">
        <p14:creationId xmlns:p14="http://schemas.microsoft.com/office/powerpoint/2010/main" val="197278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7C34DE-544A-FC4C-87D2-C100D3B8086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2990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11</a:t>
            </a:fld>
            <a:endParaRPr lang="en-US"/>
          </a:p>
        </p:txBody>
      </p:sp>
    </p:spTree>
    <p:extLst>
      <p:ext uri="{BB962C8B-B14F-4D97-AF65-F5344CB8AC3E}">
        <p14:creationId xmlns:p14="http://schemas.microsoft.com/office/powerpoint/2010/main" val="19342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12</a:t>
            </a:fld>
            <a:endParaRPr lang="en-US"/>
          </a:p>
        </p:txBody>
      </p:sp>
    </p:spTree>
    <p:extLst>
      <p:ext uri="{BB962C8B-B14F-4D97-AF65-F5344CB8AC3E}">
        <p14:creationId xmlns:p14="http://schemas.microsoft.com/office/powerpoint/2010/main" val="19342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13</a:t>
            </a:fld>
            <a:endParaRPr lang="en-US"/>
          </a:p>
        </p:txBody>
      </p:sp>
    </p:spTree>
    <p:extLst>
      <p:ext uri="{BB962C8B-B14F-4D97-AF65-F5344CB8AC3E}">
        <p14:creationId xmlns:p14="http://schemas.microsoft.com/office/powerpoint/2010/main" val="32098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7C34DE-544A-FC4C-87D2-C100D3B8086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6575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7C34DE-544A-FC4C-87D2-C100D3B8086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97281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7C34DE-544A-FC4C-87D2-C100D3B8086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9681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7C34DE-544A-FC4C-87D2-C100D3B80866}"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92451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18</a:t>
            </a:fld>
            <a:endParaRPr lang="en-US"/>
          </a:p>
        </p:txBody>
      </p:sp>
    </p:spTree>
    <p:extLst>
      <p:ext uri="{BB962C8B-B14F-4D97-AF65-F5344CB8AC3E}">
        <p14:creationId xmlns:p14="http://schemas.microsoft.com/office/powerpoint/2010/main" val="428402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19</a:t>
            </a:fld>
            <a:endParaRPr lang="en-US"/>
          </a:p>
        </p:txBody>
      </p:sp>
    </p:spTree>
    <p:extLst>
      <p:ext uri="{BB962C8B-B14F-4D97-AF65-F5344CB8AC3E}">
        <p14:creationId xmlns:p14="http://schemas.microsoft.com/office/powerpoint/2010/main" val="295587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2</a:t>
            </a:fld>
            <a:endParaRPr lang="en-US"/>
          </a:p>
        </p:txBody>
      </p:sp>
    </p:spTree>
    <p:extLst>
      <p:ext uri="{BB962C8B-B14F-4D97-AF65-F5344CB8AC3E}">
        <p14:creationId xmlns:p14="http://schemas.microsoft.com/office/powerpoint/2010/main" val="3738150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20</a:t>
            </a:fld>
            <a:endParaRPr lang="en-US"/>
          </a:p>
        </p:txBody>
      </p:sp>
    </p:spTree>
    <p:extLst>
      <p:ext uri="{BB962C8B-B14F-4D97-AF65-F5344CB8AC3E}">
        <p14:creationId xmlns:p14="http://schemas.microsoft.com/office/powerpoint/2010/main" val="208821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21</a:t>
            </a:fld>
            <a:endParaRPr lang="en-US"/>
          </a:p>
        </p:txBody>
      </p:sp>
    </p:spTree>
    <p:extLst>
      <p:ext uri="{BB962C8B-B14F-4D97-AF65-F5344CB8AC3E}">
        <p14:creationId xmlns:p14="http://schemas.microsoft.com/office/powerpoint/2010/main" val="330282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22</a:t>
            </a:fld>
            <a:endParaRPr lang="en-US"/>
          </a:p>
        </p:txBody>
      </p:sp>
    </p:spTree>
    <p:extLst>
      <p:ext uri="{BB962C8B-B14F-4D97-AF65-F5344CB8AC3E}">
        <p14:creationId xmlns:p14="http://schemas.microsoft.com/office/powerpoint/2010/main" val="75363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3</a:t>
            </a:fld>
            <a:endParaRPr lang="en-US"/>
          </a:p>
        </p:txBody>
      </p:sp>
    </p:spTree>
    <p:extLst>
      <p:ext uri="{BB962C8B-B14F-4D97-AF65-F5344CB8AC3E}">
        <p14:creationId xmlns:p14="http://schemas.microsoft.com/office/powerpoint/2010/main" val="1538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4</a:t>
            </a:fld>
            <a:endParaRPr lang="en-US"/>
          </a:p>
        </p:txBody>
      </p:sp>
    </p:spTree>
    <p:extLst>
      <p:ext uri="{BB962C8B-B14F-4D97-AF65-F5344CB8AC3E}">
        <p14:creationId xmlns:p14="http://schemas.microsoft.com/office/powerpoint/2010/main" val="406043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C34DE-544A-FC4C-87D2-C100D3B80866}" type="slidenum">
              <a:rPr lang="en-US" smtClean="0"/>
              <a:pPr/>
              <a:t>5</a:t>
            </a:fld>
            <a:endParaRPr lang="en-US"/>
          </a:p>
        </p:txBody>
      </p:sp>
    </p:spTree>
    <p:extLst>
      <p:ext uri="{BB962C8B-B14F-4D97-AF65-F5344CB8AC3E}">
        <p14:creationId xmlns:p14="http://schemas.microsoft.com/office/powerpoint/2010/main" val="266053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C98803-771C-4E81-A328-674A89655628}" type="slidenum">
              <a:rPr lang="en-US" smtClean="0"/>
              <a:t>6</a:t>
            </a:fld>
            <a:endParaRPr lang="en-US"/>
          </a:p>
        </p:txBody>
      </p:sp>
    </p:spTree>
    <p:extLst>
      <p:ext uri="{BB962C8B-B14F-4D97-AF65-F5344CB8AC3E}">
        <p14:creationId xmlns:p14="http://schemas.microsoft.com/office/powerpoint/2010/main" val="392709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Times New Roman" panose="02020603050405020304" pitchFamily="18" charset="0"/>
              </a:rPr>
              <a:t>It is important for plans and resource materials to be appropriate for the target audience—for example, children, people with disabilities or AFN, people with LEP, pet owners, local businesses and employees, or entire communities. </a:t>
            </a:r>
          </a:p>
          <a:p>
            <a:r>
              <a:rPr lang="en-US" sz="1800" dirty="0">
                <a:solidFill>
                  <a:srgbClr val="000000"/>
                </a:solidFill>
                <a:latin typeface="Times New Roman" panose="02020603050405020304" pitchFamily="18" charset="0"/>
              </a:rPr>
              <a:t>PIOs can conduct risk communication through special events, community events, media releases, social media, and print materials or multimedia/digital content. Examples of risk communication campaigns include: </a:t>
            </a:r>
          </a:p>
          <a:p>
            <a:r>
              <a:rPr lang="en-US" sz="1800" dirty="0">
                <a:solidFill>
                  <a:srgbClr val="0078AD"/>
                </a:solidFill>
                <a:latin typeface="Times New Roman" panose="02020603050405020304" pitchFamily="18" charset="0"/>
              </a:rPr>
              <a:t>• </a:t>
            </a:r>
            <a:r>
              <a:rPr lang="en-US" sz="1800" dirty="0">
                <a:solidFill>
                  <a:srgbClr val="000000"/>
                </a:solidFill>
                <a:latin typeface="Times New Roman" panose="02020603050405020304" pitchFamily="18" charset="0"/>
              </a:rPr>
              <a:t>All-hazards preparedness </a:t>
            </a:r>
          </a:p>
          <a:p>
            <a:r>
              <a:rPr lang="en-US" sz="1800" dirty="0">
                <a:solidFill>
                  <a:srgbClr val="0078AD"/>
                </a:solidFill>
                <a:latin typeface="Times New Roman" panose="02020603050405020304" pitchFamily="18" charset="0"/>
              </a:rPr>
              <a:t>• </a:t>
            </a:r>
            <a:r>
              <a:rPr lang="en-US" sz="1800" dirty="0">
                <a:solidFill>
                  <a:srgbClr val="000000"/>
                </a:solidFill>
                <a:latin typeface="Times New Roman" panose="02020603050405020304" pitchFamily="18" charset="0"/>
              </a:rPr>
              <a:t>Family or business emergency plans </a:t>
            </a:r>
          </a:p>
          <a:p>
            <a:r>
              <a:rPr lang="en-US" sz="1800" dirty="0">
                <a:solidFill>
                  <a:srgbClr val="0078AD"/>
                </a:solidFill>
                <a:latin typeface="Times New Roman" panose="02020603050405020304" pitchFamily="18" charset="0"/>
              </a:rPr>
              <a:t>• </a:t>
            </a:r>
            <a:r>
              <a:rPr lang="en-US" sz="1800" dirty="0">
                <a:solidFill>
                  <a:srgbClr val="000000"/>
                </a:solidFill>
                <a:latin typeface="Times New Roman" panose="02020603050405020304" pitchFamily="18" charset="0"/>
              </a:rPr>
              <a:t>Hazardous materials (HAZMAT) awareness </a:t>
            </a:r>
          </a:p>
          <a:p>
            <a:r>
              <a:rPr lang="en-US" sz="1800" dirty="0">
                <a:solidFill>
                  <a:srgbClr val="0078AD"/>
                </a:solidFill>
                <a:latin typeface="Times New Roman" panose="02020603050405020304" pitchFamily="18" charset="0"/>
              </a:rPr>
              <a:t>• </a:t>
            </a:r>
            <a:r>
              <a:rPr lang="en-US" sz="1800" dirty="0">
                <a:solidFill>
                  <a:srgbClr val="000000"/>
                </a:solidFill>
                <a:latin typeface="Times New Roman" panose="02020603050405020304" pitchFamily="18" charset="0"/>
              </a:rPr>
              <a:t>Messaging for people with LEP, disabilities, or AFN </a:t>
            </a:r>
          </a:p>
          <a:p>
            <a:r>
              <a:rPr lang="en-US" sz="1800" dirty="0">
                <a:solidFill>
                  <a:srgbClr val="0078AD"/>
                </a:solidFill>
                <a:latin typeface="Times New Roman" panose="02020603050405020304" pitchFamily="18" charset="0"/>
              </a:rPr>
              <a:t>• </a:t>
            </a:r>
            <a:r>
              <a:rPr lang="en-US" sz="1800" dirty="0">
                <a:solidFill>
                  <a:srgbClr val="000000"/>
                </a:solidFill>
                <a:latin typeface="Times New Roman" panose="02020603050405020304" pitchFamily="18" charset="0"/>
              </a:rPr>
              <a:t>Severe weather awareness </a:t>
            </a:r>
          </a:p>
          <a:p>
            <a:r>
              <a:rPr lang="en-US" sz="1800" dirty="0">
                <a:solidFill>
                  <a:srgbClr val="0078AD"/>
                </a:solidFill>
                <a:latin typeface="Times New Roman" panose="02020603050405020304" pitchFamily="18" charset="0"/>
              </a:rPr>
              <a:t>• </a:t>
            </a:r>
            <a:r>
              <a:rPr lang="en-US" sz="1800" dirty="0">
                <a:solidFill>
                  <a:srgbClr val="000000"/>
                </a:solidFill>
                <a:latin typeface="Times New Roman" panose="02020603050405020304" pitchFamily="18" charset="0"/>
              </a:rPr>
              <a:t>Exit drills in the home </a:t>
            </a:r>
          </a:p>
          <a:p>
            <a:endParaRPr lang="en-US" dirty="0"/>
          </a:p>
        </p:txBody>
      </p:sp>
      <p:sp>
        <p:nvSpPr>
          <p:cNvPr id="4" name="Slide Number Placeholder 3"/>
          <p:cNvSpPr>
            <a:spLocks noGrp="1"/>
          </p:cNvSpPr>
          <p:nvPr>
            <p:ph type="sldNum" sz="quarter" idx="5"/>
          </p:nvPr>
        </p:nvSpPr>
        <p:spPr/>
        <p:txBody>
          <a:bodyPr/>
          <a:lstStyle/>
          <a:p>
            <a:fld id="{68C98803-771C-4E81-A328-674A89655628}" type="slidenum">
              <a:rPr lang="en-US" smtClean="0"/>
              <a:t>7</a:t>
            </a:fld>
            <a:endParaRPr lang="en-US"/>
          </a:p>
        </p:txBody>
      </p:sp>
    </p:spTree>
    <p:extLst>
      <p:ext uri="{BB962C8B-B14F-4D97-AF65-F5344CB8AC3E}">
        <p14:creationId xmlns:p14="http://schemas.microsoft.com/office/powerpoint/2010/main" val="51911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C98803-771C-4E81-A328-674A89655628}" type="slidenum">
              <a:rPr lang="en-US" smtClean="0"/>
              <a:t>8</a:t>
            </a:fld>
            <a:endParaRPr lang="en-US"/>
          </a:p>
        </p:txBody>
      </p:sp>
    </p:spTree>
    <p:extLst>
      <p:ext uri="{BB962C8B-B14F-4D97-AF65-F5344CB8AC3E}">
        <p14:creationId xmlns:p14="http://schemas.microsoft.com/office/powerpoint/2010/main" val="375293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Times New Roman" panose="02020603050405020304" pitchFamily="18" charset="0"/>
              </a:rPr>
              <a:t>PIOs should provide messaging in multiple formats to meet the communication needs of people with disabilities or AFN, who have LEP, who have diverse cultural backgrounds, who have cognitive limitations, or who do not use traditional media. </a:t>
            </a:r>
            <a:endParaRPr lang="en-US" dirty="0"/>
          </a:p>
        </p:txBody>
      </p:sp>
      <p:sp>
        <p:nvSpPr>
          <p:cNvPr id="4" name="Slide Number Placeholder 3"/>
          <p:cNvSpPr>
            <a:spLocks noGrp="1"/>
          </p:cNvSpPr>
          <p:nvPr>
            <p:ph type="sldNum" sz="quarter" idx="5"/>
          </p:nvPr>
        </p:nvSpPr>
        <p:spPr/>
        <p:txBody>
          <a:bodyPr/>
          <a:lstStyle/>
          <a:p>
            <a:fld id="{68C98803-771C-4E81-A328-674A89655628}" type="slidenum">
              <a:rPr lang="en-US" smtClean="0"/>
              <a:t>9</a:t>
            </a:fld>
            <a:endParaRPr lang="en-US"/>
          </a:p>
        </p:txBody>
      </p:sp>
    </p:spTree>
    <p:extLst>
      <p:ext uri="{BB962C8B-B14F-4D97-AF65-F5344CB8AC3E}">
        <p14:creationId xmlns:p14="http://schemas.microsoft.com/office/powerpoint/2010/main" val="292082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97D5AA1-83B4-134B-B249-C6DD8BA97FF4}" type="datetimeFigureOut">
              <a:rPr lang="en-US" smtClean="0"/>
              <a:pPr/>
              <a:t>10/24/2022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0C003D-A044-5244-9399-4605C0C4A370}" type="slidenum">
              <a:rPr lang="en-US" smtClean="0"/>
              <a:pPr/>
              <a:t>‹#›</a:t>
            </a:fld>
            <a:endParaRPr lang="en-US"/>
          </a:p>
        </p:txBody>
      </p:sp>
    </p:spTree>
    <p:extLst>
      <p:ext uri="{BB962C8B-B14F-4D97-AF65-F5344CB8AC3E}">
        <p14:creationId xmlns:p14="http://schemas.microsoft.com/office/powerpoint/2010/main" val="1888545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31C241-1A14-0741-8101-26D92758406B}" type="datetimeFigureOut">
              <a:rPr lang="en-US" smtClean="0"/>
              <a:pPr/>
              <a:t>10/24/2022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0738F50-A79B-E04C-B5B6-74ED5C19EC0D}" type="slidenum">
              <a:rPr lang="en-US" smtClean="0"/>
              <a:pPr/>
              <a:t>‹#›</a:t>
            </a:fld>
            <a:endParaRPr lang="en-US"/>
          </a:p>
        </p:txBody>
      </p:sp>
    </p:spTree>
    <p:extLst>
      <p:ext uri="{BB962C8B-B14F-4D97-AF65-F5344CB8AC3E}">
        <p14:creationId xmlns:p14="http://schemas.microsoft.com/office/powerpoint/2010/main" val="1433188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B153-064A-CE4B-939A-2AE650433247}" type="datetimeFigureOut">
              <a:rPr lang="en-US" smtClean="0"/>
              <a:pPr/>
              <a:t>10/24/2022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34058A-883A-FB4E-971C-17C331F8B57E}" type="slidenum">
              <a:rPr lang="en-US" smtClean="0"/>
              <a:pPr/>
              <a:t>‹#›</a:t>
            </a:fld>
            <a:endParaRPr lang="en-US"/>
          </a:p>
        </p:txBody>
      </p:sp>
    </p:spTree>
    <p:extLst>
      <p:ext uri="{BB962C8B-B14F-4D97-AF65-F5344CB8AC3E}">
        <p14:creationId xmlns:p14="http://schemas.microsoft.com/office/powerpoint/2010/main" val="1421173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F48D0-D275-264A-9A2D-4FE9951B98B9}" type="datetimeFigureOut">
              <a:rPr lang="en-US" smtClean="0"/>
              <a:pPr/>
              <a:t>10/24/2022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3F58B5-DBD6-7B45-AAAC-6C71CB9382A5}" type="slidenum">
              <a:rPr lang="en-US" smtClean="0"/>
              <a:pPr/>
              <a:t>‹#›</a:t>
            </a:fld>
            <a:endParaRPr lang="en-US"/>
          </a:p>
        </p:txBody>
      </p:sp>
    </p:spTree>
    <p:extLst>
      <p:ext uri="{BB962C8B-B14F-4D97-AF65-F5344CB8AC3E}">
        <p14:creationId xmlns:p14="http://schemas.microsoft.com/office/powerpoint/2010/main" val="980252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902A9C-7D9B-144C-B3DD-03EDD98D0A3C}" type="datetimeFigureOut">
              <a:rPr lang="en-US" smtClean="0"/>
              <a:pPr/>
              <a:t>10/24/2022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593D978-3788-5F43-9D08-C05683C5D9A4}" type="slidenum">
              <a:rPr lang="en-US" smtClean="0"/>
              <a:pPr/>
              <a:t>‹#›</a:t>
            </a:fld>
            <a:endParaRPr lang="en-US"/>
          </a:p>
        </p:txBody>
      </p:sp>
    </p:spTree>
    <p:extLst>
      <p:ext uri="{BB962C8B-B14F-4D97-AF65-F5344CB8AC3E}">
        <p14:creationId xmlns:p14="http://schemas.microsoft.com/office/powerpoint/2010/main" val="1749080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3D029E-8033-BB41-9356-7F4A5930A8B0}" type="datetimeFigureOut">
              <a:rPr lang="en-US" smtClean="0"/>
              <a:pPr/>
              <a:t>10/24/2022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66E14CD-4D59-BF40-9CB7-2B22DCD297B6}" type="slidenum">
              <a:rPr lang="en-US" smtClean="0"/>
              <a:pPr/>
              <a:t>‹#›</a:t>
            </a:fld>
            <a:endParaRPr lang="en-US"/>
          </a:p>
        </p:txBody>
      </p:sp>
    </p:spTree>
    <p:extLst>
      <p:ext uri="{BB962C8B-B14F-4D97-AF65-F5344CB8AC3E}">
        <p14:creationId xmlns:p14="http://schemas.microsoft.com/office/powerpoint/2010/main" val="2047954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CAE3C-7B3B-0E42-ACCD-18B155504069}" type="datetimeFigureOut">
              <a:rPr lang="en-US" smtClean="0"/>
              <a:pPr/>
              <a:t>10/24/2022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D49B1D-F978-274A-BF28-46C1F291E041}" type="slidenum">
              <a:rPr lang="en-US" smtClean="0"/>
              <a:pPr/>
              <a:t>‹#›</a:t>
            </a:fld>
            <a:endParaRPr lang="en-US"/>
          </a:p>
        </p:txBody>
      </p:sp>
    </p:spTree>
    <p:extLst>
      <p:ext uri="{BB962C8B-B14F-4D97-AF65-F5344CB8AC3E}">
        <p14:creationId xmlns:p14="http://schemas.microsoft.com/office/powerpoint/2010/main" val="107740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E4FAB6-24C2-0E44-8E99-44A044F7A77B}" type="datetimeFigureOut">
              <a:rPr lang="en-US" smtClean="0"/>
              <a:pPr/>
              <a:t>10/24/2022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DABAD30-F32D-7149-832A-F3199C42AD1B}" type="slidenum">
              <a:rPr lang="en-US" smtClean="0"/>
              <a:pPr/>
              <a:t>‹#›</a:t>
            </a:fld>
            <a:endParaRPr lang="en-US"/>
          </a:p>
        </p:txBody>
      </p:sp>
    </p:spTree>
    <p:extLst>
      <p:ext uri="{BB962C8B-B14F-4D97-AF65-F5344CB8AC3E}">
        <p14:creationId xmlns:p14="http://schemas.microsoft.com/office/powerpoint/2010/main" val="464137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7B807-EBA9-754B-9D25-28577FA0621B}" type="datetimeFigureOut">
              <a:rPr lang="en-US" smtClean="0"/>
              <a:pPr/>
              <a:t>10/24/2022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B9E9474-559B-7949-A34C-8E626E1AD9A6}" type="slidenum">
              <a:rPr lang="en-US" smtClean="0"/>
              <a:pPr/>
              <a:t>‹#›</a:t>
            </a:fld>
            <a:endParaRPr lang="en-US"/>
          </a:p>
        </p:txBody>
      </p:sp>
    </p:spTree>
    <p:extLst>
      <p:ext uri="{BB962C8B-B14F-4D97-AF65-F5344CB8AC3E}">
        <p14:creationId xmlns:p14="http://schemas.microsoft.com/office/powerpoint/2010/main" val="1106054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F2A07A-DB0B-8947-AB95-2745251C2F5C}" type="datetimeFigureOut">
              <a:rPr lang="en-US" smtClean="0"/>
              <a:pPr/>
              <a:t>10/24/2022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85A3C26-CC06-3D47-AA30-0C3A82737B59}" type="slidenum">
              <a:rPr lang="en-US" smtClean="0"/>
              <a:pPr/>
              <a:t>‹#›</a:t>
            </a:fld>
            <a:endParaRPr lang="en-US"/>
          </a:p>
        </p:txBody>
      </p:sp>
    </p:spTree>
    <p:extLst>
      <p:ext uri="{BB962C8B-B14F-4D97-AF65-F5344CB8AC3E}">
        <p14:creationId xmlns:p14="http://schemas.microsoft.com/office/powerpoint/2010/main" val="834524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C179C9-4F88-3344-9E03-1DD715479984}" type="datetimeFigureOut">
              <a:rPr lang="en-US" smtClean="0"/>
              <a:pPr/>
              <a:t>10/24/2022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5E54CFD-0F06-674D-9538-4500BD53DFCF}" type="slidenum">
              <a:rPr lang="en-US" smtClean="0"/>
              <a:pPr/>
              <a:t>‹#›</a:t>
            </a:fld>
            <a:endParaRPr lang="en-US"/>
          </a:p>
        </p:txBody>
      </p:sp>
    </p:spTree>
    <p:extLst>
      <p:ext uri="{BB962C8B-B14F-4D97-AF65-F5344CB8AC3E}">
        <p14:creationId xmlns:p14="http://schemas.microsoft.com/office/powerpoint/2010/main" val="638951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A7D7D0-2AFE-F54A-92F4-65C70D4B4A80}" type="datetimeFigureOut">
              <a:rPr lang="en-US" smtClean="0"/>
              <a:pPr/>
              <a:t>10/24/2022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94BB45-A2A8-E442-878C-E9B906724C7A}" type="slidenum">
              <a:rPr lang="en-US" smtClean="0"/>
              <a:pPr/>
              <a:t>‹#›</a:t>
            </a:fld>
            <a:endParaRPr lang="en-US"/>
          </a:p>
        </p:txBody>
      </p:sp>
    </p:spTree>
    <p:extLst>
      <p:ext uri="{BB962C8B-B14F-4D97-AF65-F5344CB8AC3E}">
        <p14:creationId xmlns:p14="http://schemas.microsoft.com/office/powerpoint/2010/main" val="125663370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youtu.be/qmrpU9ay6Es"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youtu.be/qmrpU9ay6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youtu.be/qmrpU9ay6Es"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youtu.be/qmrpU9ay6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youtu.be/qmrpU9ay6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youtu.be/qmrpU9ay6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youtu.be/qmrpU9ay6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youtu.be/qmrpU9ay6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youtu.be/qmrpU9ay6E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youtu.be/qmrpU9ay6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youtu.be/qmrpU9ay6Es"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youtu.be/qmrpU9ay6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4759" y="1704220"/>
            <a:ext cx="8229600" cy="1678637"/>
          </a:xfrm>
        </p:spPr>
        <p:txBody>
          <a:bodyPr>
            <a:normAutofit/>
          </a:bodyPr>
          <a:lstStyle/>
          <a:p>
            <a:pPr algn="ctr">
              <a:lnSpc>
                <a:spcPct val="85000"/>
              </a:lnSpc>
              <a:spcBef>
                <a:spcPts val="100"/>
              </a:spcBef>
              <a:spcAft>
                <a:spcPts val="100"/>
              </a:spcAft>
            </a:pPr>
            <a:r>
              <a:rPr lang="en-US" sz="7200" spc="-150" dirty="0">
                <a:solidFill>
                  <a:srgbClr val="C00000"/>
                </a:solidFill>
                <a:latin typeface="Tw Cen MT Condensed" panose="020B0606020104020203" pitchFamily="34" charset="0"/>
                <a:ea typeface="Tw Cen MT Condensed" charset="0"/>
                <a:cs typeface="Tw Cen MT Condensed" charset="0"/>
              </a:rPr>
              <a:t>Speaking With The Media</a:t>
            </a:r>
            <a:br>
              <a:rPr lang="en-US" sz="4000" spc="-150" dirty="0">
                <a:solidFill>
                  <a:schemeClr val="tx1">
                    <a:lumMod val="50000"/>
                    <a:lumOff val="50000"/>
                  </a:schemeClr>
                </a:solidFill>
                <a:latin typeface="Tw Cen MT Condensed" panose="020B0606020104020203" pitchFamily="34" charset="0"/>
                <a:ea typeface="Tw Cen MT Condensed" charset="0"/>
                <a:cs typeface="Tw Cen MT Condensed" charset="0"/>
              </a:rPr>
            </a:br>
            <a:r>
              <a:rPr lang="en-US" sz="3200" spc="-150" dirty="0">
                <a:solidFill>
                  <a:srgbClr val="002060"/>
                </a:solidFill>
                <a:latin typeface="Tw Cen MT Condensed" panose="020B0606020104020203" pitchFamily="34" charset="0"/>
                <a:ea typeface="Tw Cen MT Condensed" charset="0"/>
                <a:cs typeface="Tw Cen MT Condensed" charset="0"/>
              </a:rPr>
              <a:t>Presented by MEMA Office of External Affairs</a:t>
            </a:r>
          </a:p>
        </p:txBody>
      </p:sp>
      <p:pic>
        <p:nvPicPr>
          <p:cNvPr id="2" name="Picture 1">
            <a:extLst>
              <a:ext uri="{FF2B5EF4-FFF2-40B4-BE49-F238E27FC236}">
                <a16:creationId xmlns:a16="http://schemas.microsoft.com/office/drawing/2014/main" id="{69750E83-6FBE-48D7-A2F3-7DB170E53C9B}"/>
              </a:ext>
            </a:extLst>
          </p:cNvPr>
          <p:cNvPicPr>
            <a:picLocks noChangeAspect="1"/>
          </p:cNvPicPr>
          <p:nvPr/>
        </p:nvPicPr>
        <p:blipFill>
          <a:blip r:embed="rId3"/>
          <a:stretch>
            <a:fillRect/>
          </a:stretch>
        </p:blipFill>
        <p:spPr>
          <a:xfrm>
            <a:off x="0" y="0"/>
            <a:ext cx="9144000" cy="1399032"/>
          </a:xfrm>
          <a:prstGeom prst="rect">
            <a:avLst/>
          </a:prstGeom>
        </p:spPr>
      </p:pic>
      <p:sp>
        <p:nvSpPr>
          <p:cNvPr id="7" name="Title 1"/>
          <p:cNvSpPr txBox="1">
            <a:spLocks/>
          </p:cNvSpPr>
          <p:nvPr/>
        </p:nvSpPr>
        <p:spPr bwMode="auto">
          <a:xfrm>
            <a:off x="1472682" y="400667"/>
            <a:ext cx="7696200" cy="5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85000"/>
              </a:lnSpc>
              <a:spcBef>
                <a:spcPts val="100"/>
              </a:spcBef>
              <a:spcAft>
                <a:spcPts val="100"/>
              </a:spcAft>
            </a:pPr>
            <a:r>
              <a:rPr lang="en-US" sz="4000" dirty="0">
                <a:solidFill>
                  <a:schemeClr val="bg1"/>
                </a:solidFill>
                <a:latin typeface="Tw Cen MT Condensed" panose="020B0606020104020203" pitchFamily="34" charset="0"/>
                <a:ea typeface="Tw Cen MT Condensed" charset="0"/>
                <a:cs typeface="Tw Cen MT Condensed" charset="0"/>
              </a:rPr>
              <a:t>PREPARING FOR TOMORROW’S DISASTERS TODAY</a:t>
            </a:r>
          </a:p>
        </p:txBody>
      </p:sp>
      <p:pic>
        <p:nvPicPr>
          <p:cNvPr id="8" name="Picture 7" descr="A picture containing sky, grass, outdoor, ground&#10;&#10;Description automatically generated">
            <a:extLst>
              <a:ext uri="{FF2B5EF4-FFF2-40B4-BE49-F238E27FC236}">
                <a16:creationId xmlns:a16="http://schemas.microsoft.com/office/drawing/2014/main" id="{53C17465-40F8-4A1F-9939-57858D03B2F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3505" b="34990"/>
          <a:stretch/>
        </p:blipFill>
        <p:spPr>
          <a:xfrm>
            <a:off x="-24882" y="3688046"/>
            <a:ext cx="9168882" cy="3541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775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379" y="665425"/>
            <a:ext cx="7886700" cy="1325563"/>
          </a:xfrm>
        </p:spPr>
        <p:txBody>
          <a:bodyPr>
            <a:noAutofit/>
          </a:bodyPr>
          <a:lstStyle/>
          <a:p>
            <a:pPr algn="ctr">
              <a:lnSpc>
                <a:spcPct val="85000"/>
              </a:lnSpc>
              <a:spcBef>
                <a:spcPts val="100"/>
              </a:spcBef>
              <a:spcAft>
                <a:spcPts val="100"/>
              </a:spcAft>
            </a:pPr>
            <a:r>
              <a:rPr lang="en-US" sz="7200" spc="-150" dirty="0">
                <a:solidFill>
                  <a:srgbClr val="C00000"/>
                </a:solidFill>
                <a:latin typeface="Tw Cen MT Condensed" panose="020B0606020104020203" pitchFamily="34" charset="0"/>
                <a:ea typeface="Tw Cen MT Condensed" charset="0"/>
                <a:cs typeface="Tw Cen MT Condensed" charset="0"/>
              </a:rPr>
              <a:t>Talking to the Media</a:t>
            </a:r>
            <a:br>
              <a:rPr lang="en-US" sz="7200" spc="-150" dirty="0">
                <a:solidFill>
                  <a:srgbClr val="C00000"/>
                </a:solidFill>
                <a:latin typeface="Tw Cen MT Condensed" panose="020B0606020104020203" pitchFamily="34" charset="0"/>
                <a:ea typeface="Tw Cen MT Condensed" charset="0"/>
                <a:cs typeface="Tw Cen MT Condensed" charset="0"/>
              </a:rPr>
            </a:br>
            <a:endParaRPr lang="en-US" sz="7200" spc="-150" dirty="0">
              <a:solidFill>
                <a:srgbClr val="051132"/>
              </a:solidFill>
              <a:latin typeface="Tw Cen MT Condensed" panose="020B0606020104020203" pitchFamily="34" charset="0"/>
              <a:ea typeface="Tw Cen MT Condensed" charset="0"/>
              <a:cs typeface="Tw Cen MT Condensed" charset="0"/>
            </a:endParaRPr>
          </a:p>
        </p:txBody>
      </p:sp>
      <p:pic>
        <p:nvPicPr>
          <p:cNvPr id="2" name="Picture 1">
            <a:extLst>
              <a:ext uri="{FF2B5EF4-FFF2-40B4-BE49-F238E27FC236}">
                <a16:creationId xmlns:a16="http://schemas.microsoft.com/office/drawing/2014/main" id="{69750E83-6FBE-48D7-A2F3-7DB170E53C9B}"/>
              </a:ext>
            </a:extLst>
          </p:cNvPr>
          <p:cNvPicPr>
            <a:picLocks noChangeAspect="1"/>
          </p:cNvPicPr>
          <p:nvPr/>
        </p:nvPicPr>
        <p:blipFill>
          <a:blip r:embed="rId3"/>
          <a:stretch>
            <a:fillRect/>
          </a:stretch>
        </p:blipFill>
        <p:spPr>
          <a:xfrm>
            <a:off x="0" y="1099"/>
            <a:ext cx="9144000" cy="1399032"/>
          </a:xfrm>
          <a:prstGeom prst="rect">
            <a:avLst/>
          </a:prstGeom>
        </p:spPr>
      </p:pic>
      <p:sp>
        <p:nvSpPr>
          <p:cNvPr id="7" name="Title 1"/>
          <p:cNvSpPr txBox="1">
            <a:spLocks/>
          </p:cNvSpPr>
          <p:nvPr/>
        </p:nvSpPr>
        <p:spPr bwMode="auto">
          <a:xfrm>
            <a:off x="1472682" y="400667"/>
            <a:ext cx="7823718" cy="5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85000"/>
              </a:lnSpc>
              <a:spcBef>
                <a:spcPts val="100"/>
              </a:spcBef>
              <a:spcAft>
                <a:spcPts val="100"/>
              </a:spcAft>
              <a:buClrTx/>
              <a:buSzTx/>
              <a:buFontTx/>
              <a:buNone/>
              <a:tabLst/>
              <a:defRPr/>
            </a:pPr>
            <a:r>
              <a:rPr lang="en-US" sz="4800" dirty="0">
                <a:solidFill>
                  <a:prstClr val="white"/>
                </a:solidFill>
                <a:latin typeface="Tw Cen MT Condensed" panose="020B0606020104020203" pitchFamily="34" charset="0"/>
                <a:ea typeface="Tw Cen MT Condensed" charset="0"/>
                <a:cs typeface="Tw Cen MT Condensed" charset="0"/>
              </a:rPr>
              <a:t>WHAT SHOULD THE PIO BE DOING?</a:t>
            </a:r>
            <a:endParaRPr kumimoji="0" lang="en-US" sz="4800" b="0" i="0" u="none" strike="noStrike" kern="1200" cap="none" spc="0" normalizeH="0" baseline="0" noProof="0" dirty="0">
              <a:ln>
                <a:noFill/>
              </a:ln>
              <a:solidFill>
                <a:prstClr val="white"/>
              </a:solidFill>
              <a:effectLst/>
              <a:uLnTx/>
              <a:uFillTx/>
              <a:latin typeface="Tw Cen MT Condensed" panose="020B0606020104020203" pitchFamily="34" charset="0"/>
              <a:ea typeface="Tw Cen MT Condensed" charset="0"/>
              <a:cs typeface="Tw Cen MT Condensed" charset="0"/>
            </a:endParaRPr>
          </a:p>
        </p:txBody>
      </p:sp>
      <p:sp>
        <p:nvSpPr>
          <p:cNvPr id="13" name="Content Placeholder 12">
            <a:extLst>
              <a:ext uri="{FF2B5EF4-FFF2-40B4-BE49-F238E27FC236}">
                <a16:creationId xmlns:a16="http://schemas.microsoft.com/office/drawing/2014/main" id="{01B367A0-5271-FE70-B062-5DB6163D07BA}"/>
              </a:ext>
            </a:extLst>
          </p:cNvPr>
          <p:cNvSpPr>
            <a:spLocks noGrp="1"/>
          </p:cNvSpPr>
          <p:nvPr>
            <p:ph sz="half" idx="2"/>
          </p:nvPr>
        </p:nvSpPr>
        <p:spPr>
          <a:xfrm>
            <a:off x="591379" y="1664889"/>
            <a:ext cx="8056958" cy="4589463"/>
          </a:xfrm>
          <a:ln w="57150">
            <a:solidFill>
              <a:srgbClr val="071D3C"/>
            </a:solidFill>
          </a:ln>
        </p:spPr>
        <p:txBody>
          <a:bodyPr>
            <a:normAutofit/>
          </a:bodyPr>
          <a:lstStyle/>
          <a:p>
            <a:r>
              <a:rPr lang="en-US" sz="2000" b="1" dirty="0"/>
              <a:t>The PIO should not be the only one talking to the media. People want to hear from those in charge.</a:t>
            </a:r>
          </a:p>
          <a:p>
            <a:r>
              <a:rPr lang="en-US" sz="2000" b="1" dirty="0"/>
              <a:t>The PIO should be collecting information about what is being done on the scene from school officials and law enforcement.</a:t>
            </a:r>
          </a:p>
          <a:p>
            <a:r>
              <a:rPr lang="en-US" sz="2000" b="1" dirty="0"/>
              <a:t>Writing talking points for those speaking to the media.</a:t>
            </a:r>
          </a:p>
          <a:p>
            <a:r>
              <a:rPr lang="en-US" sz="2000" b="1" dirty="0"/>
              <a:t>Monitoring social media for any rumors or videos.</a:t>
            </a:r>
          </a:p>
          <a:p>
            <a:r>
              <a:rPr lang="en-US" sz="2000" b="1" dirty="0"/>
              <a:t>Posting information on social media about reunification centers, checkpoints, or a number to call for more information.</a:t>
            </a:r>
          </a:p>
          <a:p>
            <a:r>
              <a:rPr lang="en-US" sz="2000" b="1" dirty="0"/>
              <a:t>Communicating with other agencies to help make sure the message being put out are consistent.</a:t>
            </a:r>
          </a:p>
          <a:p>
            <a:r>
              <a:rPr lang="en-US" sz="2000" b="1" dirty="0"/>
              <a:t>Setting up press conference/media briefing areas.</a:t>
            </a:r>
          </a:p>
          <a:p>
            <a:r>
              <a:rPr lang="en-US" sz="2000" b="1" dirty="0"/>
              <a:t>Communicating with media about briefings or b roll opportunity.</a:t>
            </a:r>
          </a:p>
        </p:txBody>
      </p:sp>
    </p:spTree>
    <p:extLst>
      <p:ext uri="{BB962C8B-B14F-4D97-AF65-F5344CB8AC3E}">
        <p14:creationId xmlns:p14="http://schemas.microsoft.com/office/powerpoint/2010/main" val="147408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room&#10;&#10;Description automatically generated with medium confidence">
            <a:extLst>
              <a:ext uri="{FF2B5EF4-FFF2-40B4-BE49-F238E27FC236}">
                <a16:creationId xmlns:a16="http://schemas.microsoft.com/office/drawing/2014/main" id="{6D3C9285-0D88-582C-BCBE-B799899669D2}"/>
              </a:ext>
            </a:extLst>
          </p:cNvPr>
          <p:cNvPicPr>
            <a:picLocks noChangeAspect="1"/>
          </p:cNvPicPr>
          <p:nvPr/>
        </p:nvPicPr>
        <p:blipFill>
          <a:blip r:embed="rId3" cstate="email">
            <a:alphaModFix amt="13000"/>
            <a:extLst>
              <a:ext uri="{28A0092B-C50C-407E-A947-70E740481C1C}">
                <a14:useLocalDpi xmlns:a14="http://schemas.microsoft.com/office/drawing/2010/main" val="0"/>
              </a:ext>
            </a:extLst>
          </a:blip>
          <a:stretch>
            <a:fillRect/>
          </a:stretch>
        </p:blipFill>
        <p:spPr>
          <a:xfrm>
            <a:off x="0" y="842187"/>
            <a:ext cx="9144000" cy="6093619"/>
          </a:xfrm>
          <a:prstGeom prst="rect">
            <a:avLst/>
          </a:prstGeom>
          <a:effectLst>
            <a:glow rad="139700">
              <a:schemeClr val="accent1">
                <a:alpha val="0"/>
              </a:schemeClr>
            </a:glow>
            <a:outerShdw blurRad="38100" dist="50800" dir="5400000" sx="1000" sy="1000" algn="ctr" rotWithShape="0">
              <a:schemeClr val="bg1">
                <a:alpha val="24000"/>
              </a:schemeClr>
            </a:outerShdw>
            <a:reflection dist="50800" dir="5400000" sy="-100000" algn="bl" rotWithShape="0"/>
          </a:effectLst>
        </p:spPr>
      </p:pic>
      <p:sp>
        <p:nvSpPr>
          <p:cNvPr id="2" name="Title 1"/>
          <p:cNvSpPr>
            <a:spLocks noGrp="1"/>
          </p:cNvSpPr>
          <p:nvPr>
            <p:ph type="title"/>
          </p:nvPr>
        </p:nvSpPr>
        <p:spPr>
          <a:xfrm>
            <a:off x="2895600" y="238261"/>
            <a:ext cx="5791200" cy="1143000"/>
          </a:xfrm>
        </p:spPr>
        <p:txBody>
          <a:bodyPr>
            <a:normAutofit/>
          </a:bodyPr>
          <a:lstStyle/>
          <a:p>
            <a:pPr algn="ctr"/>
            <a:r>
              <a:rPr lang="en-US" sz="4800">
                <a:solidFill>
                  <a:schemeClr val="bg1"/>
                </a:solidFill>
                <a:latin typeface="Tw Cen MT Condensed" charset="0"/>
                <a:ea typeface="Tw Cen MT Condensed" charset="0"/>
                <a:cs typeface="Tw Cen MT Condensed" charset="0"/>
              </a:rPr>
              <a:t>MUCH MORE THAN RESPONSE</a:t>
            </a:r>
            <a:endParaRPr lang="en-US" sz="4800" dirty="0">
              <a:solidFill>
                <a:schemeClr val="bg1"/>
              </a:solidFill>
              <a:latin typeface="Tw Cen MT Condensed" charset="0"/>
              <a:ea typeface="Tw Cen MT Condensed" charset="0"/>
              <a:cs typeface="Tw Cen MT Condensed" charset="0"/>
            </a:endParaRPr>
          </a:p>
        </p:txBody>
      </p:sp>
      <p:pic>
        <p:nvPicPr>
          <p:cNvPr id="5" name="Picture 4">
            <a:extLst>
              <a:ext uri="{FF2B5EF4-FFF2-40B4-BE49-F238E27FC236}">
                <a16:creationId xmlns:a16="http://schemas.microsoft.com/office/drawing/2014/main" id="{A0242924-40D1-666D-F9BF-A0AD10368D22}"/>
              </a:ext>
            </a:extLst>
          </p:cNvPr>
          <p:cNvPicPr>
            <a:picLocks noChangeAspect="1"/>
          </p:cNvPicPr>
          <p:nvPr/>
        </p:nvPicPr>
        <p:blipFill>
          <a:blip r:embed="rId4"/>
          <a:stretch>
            <a:fillRect/>
          </a:stretch>
        </p:blipFill>
        <p:spPr>
          <a:xfrm>
            <a:off x="-1" y="-15240"/>
            <a:ext cx="9144000" cy="1402080"/>
          </a:xfrm>
          <a:prstGeom prst="rect">
            <a:avLst/>
          </a:prstGeom>
        </p:spPr>
      </p:pic>
      <p:sp>
        <p:nvSpPr>
          <p:cNvPr id="6" name="TextBox 5">
            <a:hlinkClick r:id="rId5"/>
            <a:extLst>
              <a:ext uri="{FF2B5EF4-FFF2-40B4-BE49-F238E27FC236}">
                <a16:creationId xmlns:a16="http://schemas.microsoft.com/office/drawing/2014/main" id="{061D4509-E039-B6CB-4CA4-E634D196EEA2}"/>
              </a:ext>
            </a:extLst>
          </p:cNvPr>
          <p:cNvSpPr txBox="1"/>
          <p:nvPr/>
        </p:nvSpPr>
        <p:spPr>
          <a:xfrm>
            <a:off x="1284685" y="278378"/>
            <a:ext cx="7328438" cy="707886"/>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WHAT DO I SAY?</a:t>
            </a:r>
          </a:p>
        </p:txBody>
      </p:sp>
      <p:sp>
        <p:nvSpPr>
          <p:cNvPr id="9" name="TextBox 8">
            <a:extLst>
              <a:ext uri="{FF2B5EF4-FFF2-40B4-BE49-F238E27FC236}">
                <a16:creationId xmlns:a16="http://schemas.microsoft.com/office/drawing/2014/main" id="{BB78DDF1-4E2C-9253-F36F-A3C215EED0E4}"/>
              </a:ext>
              <a:ext uri="{C183D7F6-B498-43B3-948B-1728B52AA6E4}">
                <adec:decorative xmlns:adec="http://schemas.microsoft.com/office/drawing/2017/decorative" val="1"/>
              </a:ext>
            </a:extLst>
          </p:cNvPr>
          <p:cNvSpPr txBox="1"/>
          <p:nvPr/>
        </p:nvSpPr>
        <p:spPr>
          <a:xfrm>
            <a:off x="237796" y="1998735"/>
            <a:ext cx="8668406" cy="3780522"/>
          </a:xfrm>
          <a:prstGeom prst="rect">
            <a:avLst/>
          </a:prstGeom>
          <a:noFill/>
          <a:ln w="57150">
            <a:solidFill>
              <a:srgbClr val="002060"/>
            </a:solidFill>
          </a:ln>
        </p:spPr>
        <p:txBody>
          <a:bodyPr wrap="square" rtlCol="0">
            <a:spAutoFit/>
          </a:bodyPr>
          <a:lstStyle/>
          <a:p>
            <a:pPr marL="285750" indent="-285750">
              <a:lnSpc>
                <a:spcPct val="150000"/>
              </a:lnSpc>
              <a:buFont typeface="Arial" panose="020B0604020202020204" pitchFamily="34" charset="0"/>
              <a:buChar char="•"/>
            </a:pPr>
            <a:r>
              <a:rPr lang="en-US" b="1" dirty="0"/>
              <a:t>Before anyone speaks introduce yourself. National and even local media may not know who you are.</a:t>
            </a:r>
          </a:p>
          <a:p>
            <a:pPr marL="285750" indent="-285750">
              <a:lnSpc>
                <a:spcPct val="150000"/>
              </a:lnSpc>
              <a:buFont typeface="Arial" panose="020B0604020202020204" pitchFamily="34" charset="0"/>
              <a:buChar char="•"/>
            </a:pPr>
            <a:r>
              <a:rPr lang="en-US" b="1" dirty="0"/>
              <a:t>State the threat.</a:t>
            </a:r>
          </a:p>
          <a:p>
            <a:pPr marL="285750" indent="-285750">
              <a:lnSpc>
                <a:spcPct val="150000"/>
              </a:lnSpc>
              <a:buFont typeface="Arial" panose="020B0604020202020204" pitchFamily="34" charset="0"/>
              <a:buChar char="•"/>
            </a:pPr>
            <a:r>
              <a:rPr lang="en-US" b="1" dirty="0"/>
              <a:t>Has the threat been eliminated?</a:t>
            </a:r>
          </a:p>
          <a:p>
            <a:pPr marL="285750" indent="-285750">
              <a:lnSpc>
                <a:spcPct val="150000"/>
              </a:lnSpc>
              <a:buFont typeface="Arial" panose="020B0604020202020204" pitchFamily="34" charset="0"/>
              <a:buChar char="•"/>
            </a:pPr>
            <a:r>
              <a:rPr lang="en-US" b="1" dirty="0"/>
              <a:t>Let people know where students are now or will be going.</a:t>
            </a:r>
          </a:p>
          <a:p>
            <a:pPr marL="285750" indent="-285750">
              <a:lnSpc>
                <a:spcPct val="150000"/>
              </a:lnSpc>
              <a:buFont typeface="Arial" panose="020B0604020202020204" pitchFamily="34" charset="0"/>
              <a:buChar char="•"/>
            </a:pPr>
            <a:r>
              <a:rPr lang="en-US" b="1" dirty="0"/>
              <a:t>What are we doing?</a:t>
            </a:r>
          </a:p>
          <a:p>
            <a:pPr marL="285750" indent="-285750">
              <a:lnSpc>
                <a:spcPct val="150000"/>
              </a:lnSpc>
              <a:buFont typeface="Arial" panose="020B0604020202020204" pitchFamily="34" charset="0"/>
              <a:buChar char="•"/>
            </a:pPr>
            <a:r>
              <a:rPr lang="en-US" b="1" dirty="0"/>
              <a:t>What have we done already?</a:t>
            </a:r>
          </a:p>
          <a:p>
            <a:pPr marL="285750" indent="-285750">
              <a:lnSpc>
                <a:spcPct val="150000"/>
              </a:lnSpc>
              <a:buFont typeface="Arial" panose="020B0604020202020204" pitchFamily="34" charset="0"/>
              <a:buChar char="•"/>
            </a:pPr>
            <a:r>
              <a:rPr lang="en-US" b="1" dirty="0"/>
              <a:t>If you don’t know what went on do not speculate, repeat rumors, or make things up. Video evidence will surface!</a:t>
            </a:r>
          </a:p>
        </p:txBody>
      </p:sp>
    </p:spTree>
    <p:extLst>
      <p:ext uri="{BB962C8B-B14F-4D97-AF65-F5344CB8AC3E}">
        <p14:creationId xmlns:p14="http://schemas.microsoft.com/office/powerpoint/2010/main" val="2016644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38261"/>
            <a:ext cx="5791200" cy="1143000"/>
          </a:xfrm>
        </p:spPr>
        <p:txBody>
          <a:bodyPr>
            <a:normAutofit/>
          </a:bodyPr>
          <a:lstStyle/>
          <a:p>
            <a:pPr algn="ctr"/>
            <a:r>
              <a:rPr lang="en-US" sz="4800">
                <a:solidFill>
                  <a:schemeClr val="bg1"/>
                </a:solidFill>
                <a:latin typeface="Tw Cen MT Condensed" charset="0"/>
                <a:ea typeface="Tw Cen MT Condensed" charset="0"/>
                <a:cs typeface="Tw Cen MT Condensed" charset="0"/>
              </a:rPr>
              <a:t>MUCH MORE THAN RESPONSE</a:t>
            </a:r>
            <a:endParaRPr lang="en-US" sz="4800" dirty="0">
              <a:solidFill>
                <a:schemeClr val="bg1"/>
              </a:solidFill>
              <a:latin typeface="Tw Cen MT Condensed" charset="0"/>
              <a:ea typeface="Tw Cen MT Condensed" charset="0"/>
              <a:cs typeface="Tw Cen MT Condensed" charset="0"/>
            </a:endParaRPr>
          </a:p>
        </p:txBody>
      </p:sp>
      <p:pic>
        <p:nvPicPr>
          <p:cNvPr id="5" name="Picture 4">
            <a:extLst>
              <a:ext uri="{FF2B5EF4-FFF2-40B4-BE49-F238E27FC236}">
                <a16:creationId xmlns:a16="http://schemas.microsoft.com/office/drawing/2014/main" id="{A0242924-40D1-666D-F9BF-A0AD10368D22}"/>
              </a:ext>
            </a:extLst>
          </p:cNvPr>
          <p:cNvPicPr>
            <a:picLocks noChangeAspect="1"/>
          </p:cNvPicPr>
          <p:nvPr/>
        </p:nvPicPr>
        <p:blipFill>
          <a:blip r:embed="rId3"/>
          <a:stretch>
            <a:fillRect/>
          </a:stretch>
        </p:blipFill>
        <p:spPr>
          <a:xfrm>
            <a:off x="-1" y="-15240"/>
            <a:ext cx="9144000" cy="1402080"/>
          </a:xfrm>
          <a:prstGeom prst="rect">
            <a:avLst/>
          </a:prstGeom>
        </p:spPr>
      </p:pic>
      <p:sp>
        <p:nvSpPr>
          <p:cNvPr id="6" name="TextBox 5">
            <a:hlinkClick r:id="rId4"/>
            <a:extLst>
              <a:ext uri="{FF2B5EF4-FFF2-40B4-BE49-F238E27FC236}">
                <a16:creationId xmlns:a16="http://schemas.microsoft.com/office/drawing/2014/main" id="{061D4509-E039-B6CB-4CA4-E634D196EEA2}"/>
              </a:ext>
            </a:extLst>
          </p:cNvPr>
          <p:cNvSpPr txBox="1"/>
          <p:nvPr/>
        </p:nvSpPr>
        <p:spPr>
          <a:xfrm>
            <a:off x="1219200" y="85635"/>
            <a:ext cx="7328438" cy="1200329"/>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WHAT DO I SAY?</a:t>
            </a:r>
          </a:p>
          <a:p>
            <a:pPr algn="ctr"/>
            <a:r>
              <a:rPr lang="en-US" sz="3200" dirty="0">
                <a:solidFill>
                  <a:schemeClr val="bg1"/>
                </a:solidFill>
                <a:latin typeface="Tw Cen MT Condensed" panose="020B0606020104020203" pitchFamily="34" charset="0"/>
              </a:rPr>
              <a:t>Who, What, When, Where, Why, How</a:t>
            </a:r>
          </a:p>
        </p:txBody>
      </p:sp>
      <p:sp>
        <p:nvSpPr>
          <p:cNvPr id="9" name="TextBox 8">
            <a:extLst>
              <a:ext uri="{FF2B5EF4-FFF2-40B4-BE49-F238E27FC236}">
                <a16:creationId xmlns:a16="http://schemas.microsoft.com/office/drawing/2014/main" id="{BB78DDF1-4E2C-9253-F36F-A3C215EED0E4}"/>
              </a:ext>
            </a:extLst>
          </p:cNvPr>
          <p:cNvSpPr txBox="1"/>
          <p:nvPr/>
        </p:nvSpPr>
        <p:spPr>
          <a:xfrm>
            <a:off x="304800" y="1576344"/>
            <a:ext cx="8668406" cy="4708981"/>
          </a:xfrm>
          <a:prstGeom prst="rect">
            <a:avLst/>
          </a:prstGeom>
          <a:noFill/>
          <a:ln w="57150">
            <a:solidFill>
              <a:srgbClr val="002060"/>
            </a:solidFill>
          </a:ln>
        </p:spPr>
        <p:txBody>
          <a:bodyPr wrap="square" rtlCol="0">
            <a:spAutoFit/>
          </a:bodyPr>
          <a:lstStyle/>
          <a:p>
            <a:pPr marL="285750" indent="-285750">
              <a:buFont typeface="Arial" panose="020B0604020202020204" pitchFamily="34" charset="0"/>
              <a:buChar char="•"/>
            </a:pPr>
            <a:r>
              <a:rPr lang="en-US" sz="2000" b="1" dirty="0">
                <a:latin typeface="Tw Cen MT" panose="020B0602020104020603" pitchFamily="34" charset="0"/>
              </a:rPr>
              <a:t>Before anyone speaks introduce yourself. National and even local media may not know who you are.</a:t>
            </a:r>
          </a:p>
          <a:p>
            <a:endParaRPr lang="en-US" sz="2000" b="1" dirty="0">
              <a:latin typeface="Tw Cen MT" panose="020B0602020104020603" pitchFamily="34" charset="0"/>
            </a:endParaRPr>
          </a:p>
          <a:p>
            <a:pPr marL="285750" indent="-285750">
              <a:buFont typeface="Arial" panose="020B0604020202020204" pitchFamily="34" charset="0"/>
              <a:buChar char="•"/>
            </a:pPr>
            <a:r>
              <a:rPr lang="en-US" sz="2000" b="1" dirty="0">
                <a:latin typeface="Tw Cen MT" panose="020B0602020104020603" pitchFamily="34" charset="0"/>
              </a:rPr>
              <a:t>State the threat.</a:t>
            </a:r>
          </a:p>
          <a:p>
            <a:pPr marL="285750" indent="-285750">
              <a:buFont typeface="Arial" panose="020B0604020202020204" pitchFamily="34" charset="0"/>
              <a:buChar char="•"/>
            </a:pPr>
            <a:endParaRPr lang="en-US" sz="2000" b="1" dirty="0">
              <a:latin typeface="Tw Cen MT" panose="020B0602020104020603" pitchFamily="34" charset="0"/>
            </a:endParaRPr>
          </a:p>
          <a:p>
            <a:pPr marL="285750" indent="-285750">
              <a:buFont typeface="Arial" panose="020B0604020202020204" pitchFamily="34" charset="0"/>
              <a:buChar char="•"/>
            </a:pPr>
            <a:r>
              <a:rPr lang="en-US" sz="2000" b="1" dirty="0">
                <a:latin typeface="Tw Cen MT" panose="020B0602020104020603" pitchFamily="34" charset="0"/>
              </a:rPr>
              <a:t>Has the threat been eliminated?</a:t>
            </a:r>
          </a:p>
          <a:p>
            <a:pPr marL="285750" indent="-285750">
              <a:buFont typeface="Arial" panose="020B0604020202020204" pitchFamily="34" charset="0"/>
              <a:buChar char="•"/>
            </a:pPr>
            <a:endParaRPr lang="en-US" sz="2000" b="1" dirty="0">
              <a:latin typeface="Tw Cen MT" panose="020B0602020104020603" pitchFamily="34" charset="0"/>
            </a:endParaRPr>
          </a:p>
          <a:p>
            <a:pPr marL="285750" indent="-285750">
              <a:buFont typeface="Arial" panose="020B0604020202020204" pitchFamily="34" charset="0"/>
              <a:buChar char="•"/>
            </a:pPr>
            <a:r>
              <a:rPr lang="en-US" sz="2000" b="1" dirty="0">
                <a:latin typeface="Tw Cen MT" panose="020B0602020104020603" pitchFamily="34" charset="0"/>
              </a:rPr>
              <a:t>Let people know where students are now or will be going.</a:t>
            </a:r>
          </a:p>
          <a:p>
            <a:pPr marL="285750" indent="-285750">
              <a:buFont typeface="Arial" panose="020B0604020202020204" pitchFamily="34" charset="0"/>
              <a:buChar char="•"/>
            </a:pPr>
            <a:endParaRPr lang="en-US" sz="2000" b="1" dirty="0">
              <a:latin typeface="Tw Cen MT" panose="020B0602020104020603" pitchFamily="34" charset="0"/>
            </a:endParaRPr>
          </a:p>
          <a:p>
            <a:pPr marL="285750" indent="-285750">
              <a:buFont typeface="Arial" panose="020B0604020202020204" pitchFamily="34" charset="0"/>
              <a:buChar char="•"/>
            </a:pPr>
            <a:r>
              <a:rPr lang="en-US" sz="2000" b="1" dirty="0">
                <a:latin typeface="Tw Cen MT" panose="020B0602020104020603" pitchFamily="34" charset="0"/>
              </a:rPr>
              <a:t>What are we doing?</a:t>
            </a:r>
          </a:p>
          <a:p>
            <a:pPr marL="285750" indent="-285750">
              <a:buFont typeface="Arial" panose="020B0604020202020204" pitchFamily="34" charset="0"/>
              <a:buChar char="•"/>
            </a:pPr>
            <a:endParaRPr lang="en-US" sz="2000" b="1" dirty="0">
              <a:latin typeface="Tw Cen MT" panose="020B0602020104020603" pitchFamily="34" charset="0"/>
            </a:endParaRPr>
          </a:p>
          <a:p>
            <a:pPr marL="285750" indent="-285750">
              <a:buFont typeface="Arial" panose="020B0604020202020204" pitchFamily="34" charset="0"/>
              <a:buChar char="•"/>
            </a:pPr>
            <a:r>
              <a:rPr lang="en-US" sz="2000" b="1" dirty="0">
                <a:latin typeface="Tw Cen MT" panose="020B0602020104020603" pitchFamily="34" charset="0"/>
              </a:rPr>
              <a:t>What have we done already?</a:t>
            </a:r>
          </a:p>
          <a:p>
            <a:pPr marL="285750" indent="-285750">
              <a:buFont typeface="Arial" panose="020B0604020202020204" pitchFamily="34" charset="0"/>
              <a:buChar char="•"/>
            </a:pPr>
            <a:endParaRPr lang="en-US" sz="2000" b="1" dirty="0">
              <a:latin typeface="Tw Cen MT" panose="020B0602020104020603" pitchFamily="34" charset="0"/>
            </a:endParaRPr>
          </a:p>
          <a:p>
            <a:pPr marL="285750" indent="-285750">
              <a:buFont typeface="Arial" panose="020B0604020202020204" pitchFamily="34" charset="0"/>
              <a:buChar char="•"/>
            </a:pPr>
            <a:r>
              <a:rPr lang="en-US" sz="2000" b="1" dirty="0">
                <a:latin typeface="Tw Cen MT" panose="020B0602020104020603" pitchFamily="34" charset="0"/>
              </a:rPr>
              <a:t>If you don’t know what went on do not speculate, repeat rumors, or make things up. Video evidence will surface!</a:t>
            </a:r>
          </a:p>
        </p:txBody>
      </p:sp>
    </p:spTree>
    <p:extLst>
      <p:ext uri="{BB962C8B-B14F-4D97-AF65-F5344CB8AC3E}">
        <p14:creationId xmlns:p14="http://schemas.microsoft.com/office/powerpoint/2010/main" val="2282652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a:solidFill>
                  <a:schemeClr val="bg1"/>
                </a:solidFill>
                <a:latin typeface="Tw Cen MT Condensed" charset="0"/>
                <a:ea typeface="Tw Cen MT Condensed" charset="0"/>
                <a:cs typeface="Tw Cen MT Condensed" charset="0"/>
              </a:rPr>
              <a:t>MUCH MORE THAN RESPONSE</a:t>
            </a:r>
            <a:endParaRPr lang="en-US" sz="4800" dirty="0">
              <a:solidFill>
                <a:schemeClr val="bg1"/>
              </a:solidFill>
              <a:latin typeface="Tw Cen MT Condensed" charset="0"/>
              <a:ea typeface="Tw Cen MT Condensed" charset="0"/>
              <a:cs typeface="Tw Cen MT Condensed" charset="0"/>
            </a:endParaRPr>
          </a:p>
        </p:txBody>
      </p:sp>
      <p:pic>
        <p:nvPicPr>
          <p:cNvPr id="9" name="Picture Placeholder 8" descr="A hand holding a magnifying glass&#10;&#10;Description automatically generated with medium confidence">
            <a:extLst>
              <a:ext uri="{FF2B5EF4-FFF2-40B4-BE49-F238E27FC236}">
                <a16:creationId xmlns:a16="http://schemas.microsoft.com/office/drawing/2014/main" id="{9FEA631B-E94B-E2D7-3645-C875301040C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339" r="18339"/>
          <a:stretch>
            <a:fillRect/>
          </a:stretch>
        </p:blipFill>
        <p:spPr>
          <a:xfrm>
            <a:off x="4042172" y="1829362"/>
            <a:ext cx="4629150" cy="4511829"/>
          </a:xfrm>
          <a:ln w="57150">
            <a:solidFill>
              <a:srgbClr val="071D3C"/>
            </a:solidFill>
          </a:ln>
        </p:spPr>
      </p:pic>
      <p:sp>
        <p:nvSpPr>
          <p:cNvPr id="4" name="Text Placeholder 3">
            <a:extLst>
              <a:ext uri="{FF2B5EF4-FFF2-40B4-BE49-F238E27FC236}">
                <a16:creationId xmlns:a16="http://schemas.microsoft.com/office/drawing/2014/main" id="{918D6678-3948-1547-679B-849A8B332E64}"/>
              </a:ext>
            </a:extLst>
          </p:cNvPr>
          <p:cNvSpPr>
            <a:spLocks noGrp="1"/>
          </p:cNvSpPr>
          <p:nvPr>
            <p:ph type="body" sz="half" idx="2"/>
          </p:nvPr>
        </p:nvSpPr>
        <p:spPr>
          <a:xfrm>
            <a:off x="321468" y="1585917"/>
            <a:ext cx="3412331" cy="4998720"/>
          </a:xfrm>
          <a:ln w="57150">
            <a:solidFill>
              <a:srgbClr val="E22A51"/>
            </a:solidFill>
          </a:ln>
        </p:spPr>
        <p:txBody>
          <a:bodyPr>
            <a:normAutofit fontScale="62500" lnSpcReduction="20000"/>
          </a:bodyPr>
          <a:lstStyle/>
          <a:p>
            <a:pPr marL="285750" indent="-285750">
              <a:lnSpc>
                <a:spcPct val="170000"/>
              </a:lnSpc>
              <a:buFont typeface="Arial" panose="020B0604020202020204" pitchFamily="34" charset="0"/>
              <a:buChar char="•"/>
            </a:pPr>
            <a:r>
              <a:rPr lang="en-US" sz="2500" b="1" dirty="0"/>
              <a:t>You need to say something to let people know you hear their concerns.</a:t>
            </a:r>
          </a:p>
          <a:p>
            <a:pPr marL="285750" indent="-285750">
              <a:lnSpc>
                <a:spcPct val="170000"/>
              </a:lnSpc>
              <a:buFont typeface="Arial" panose="020B0604020202020204" pitchFamily="34" charset="0"/>
              <a:buChar char="•"/>
            </a:pPr>
            <a:r>
              <a:rPr lang="en-US" sz="2500" b="1" dirty="0"/>
              <a:t>You oversee the student body, not law enforcement.</a:t>
            </a:r>
          </a:p>
          <a:p>
            <a:pPr marL="285750" indent="-285750">
              <a:lnSpc>
                <a:spcPct val="170000"/>
              </a:lnSpc>
              <a:buFont typeface="Arial" panose="020B0604020202020204" pitchFamily="34" charset="0"/>
              <a:buChar char="•"/>
            </a:pPr>
            <a:r>
              <a:rPr lang="en-US" sz="2500" b="1" dirty="0"/>
              <a:t>No comment is a comment whether you audibly say, “No comment.” or stay silent.</a:t>
            </a:r>
          </a:p>
          <a:p>
            <a:pPr marL="285750" indent="-285750">
              <a:lnSpc>
                <a:spcPct val="170000"/>
              </a:lnSpc>
              <a:buFont typeface="Arial" panose="020B0604020202020204" pitchFamily="34" charset="0"/>
              <a:buChar char="•"/>
            </a:pPr>
            <a:r>
              <a:rPr lang="en-US" sz="2500" b="1" dirty="0"/>
              <a:t>The public has a right to know what the school is doing.</a:t>
            </a:r>
          </a:p>
          <a:p>
            <a:pPr marL="285750" indent="-285750">
              <a:lnSpc>
                <a:spcPct val="170000"/>
              </a:lnSpc>
              <a:buFont typeface="Arial" panose="020B0604020202020204" pitchFamily="34" charset="0"/>
              <a:buChar char="•"/>
            </a:pPr>
            <a:r>
              <a:rPr lang="en-US" sz="2500" b="1" dirty="0"/>
              <a:t>Parents have a right to know where their children are.</a:t>
            </a:r>
          </a:p>
          <a:p>
            <a:endParaRPr lang="en-US" dirty="0"/>
          </a:p>
        </p:txBody>
      </p:sp>
      <p:pic>
        <p:nvPicPr>
          <p:cNvPr id="5" name="Picture 4">
            <a:extLst>
              <a:ext uri="{FF2B5EF4-FFF2-40B4-BE49-F238E27FC236}">
                <a16:creationId xmlns:a16="http://schemas.microsoft.com/office/drawing/2014/main" id="{A0242924-40D1-666D-F9BF-A0AD10368D22}"/>
              </a:ext>
            </a:extLst>
          </p:cNvPr>
          <p:cNvPicPr>
            <a:picLocks noChangeAspect="1"/>
          </p:cNvPicPr>
          <p:nvPr/>
        </p:nvPicPr>
        <p:blipFill>
          <a:blip r:embed="rId4"/>
          <a:stretch>
            <a:fillRect/>
          </a:stretch>
        </p:blipFill>
        <p:spPr>
          <a:xfrm>
            <a:off x="0" y="0"/>
            <a:ext cx="9144000" cy="1402080"/>
          </a:xfrm>
          <a:prstGeom prst="rect">
            <a:avLst/>
          </a:prstGeom>
        </p:spPr>
      </p:pic>
      <p:sp>
        <p:nvSpPr>
          <p:cNvPr id="6" name="TextBox 5">
            <a:hlinkClick r:id="rId5"/>
            <a:extLst>
              <a:ext uri="{FF2B5EF4-FFF2-40B4-BE49-F238E27FC236}">
                <a16:creationId xmlns:a16="http://schemas.microsoft.com/office/drawing/2014/main" id="{061D4509-E039-B6CB-4CA4-E634D196EEA2}"/>
              </a:ext>
            </a:extLst>
          </p:cNvPr>
          <p:cNvSpPr txBox="1"/>
          <p:nvPr/>
        </p:nvSpPr>
        <p:spPr>
          <a:xfrm>
            <a:off x="1174480" y="273363"/>
            <a:ext cx="7328438" cy="707886"/>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WHY SHOULD I SAY SOMETHING?</a:t>
            </a:r>
          </a:p>
        </p:txBody>
      </p:sp>
    </p:spTree>
    <p:extLst>
      <p:ext uri="{BB962C8B-B14F-4D97-AF65-F5344CB8AC3E}">
        <p14:creationId xmlns:p14="http://schemas.microsoft.com/office/powerpoint/2010/main" val="3391182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275C85-40D1-425B-A66D-C7BABAC4E0DD}"/>
              </a:ext>
            </a:extLst>
          </p:cNvPr>
          <p:cNvSpPr/>
          <p:nvPr/>
        </p:nvSpPr>
        <p:spPr>
          <a:xfrm>
            <a:off x="4538078" y="2054714"/>
            <a:ext cx="3954022" cy="4650884"/>
          </a:xfrm>
          <a:prstGeom prst="rect">
            <a:avLst/>
          </a:prstGeom>
          <a:solidFill>
            <a:schemeClr val="bg1">
              <a:lumMod val="9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591379" y="665425"/>
            <a:ext cx="7886700" cy="1325563"/>
          </a:xfrm>
        </p:spPr>
        <p:txBody>
          <a:bodyPr>
            <a:noAutofit/>
          </a:bodyPr>
          <a:lstStyle/>
          <a:p>
            <a:pPr algn="ctr">
              <a:lnSpc>
                <a:spcPct val="85000"/>
              </a:lnSpc>
              <a:spcBef>
                <a:spcPts val="100"/>
              </a:spcBef>
              <a:spcAft>
                <a:spcPts val="100"/>
              </a:spcAft>
            </a:pPr>
            <a:r>
              <a:rPr lang="en-US" sz="7200" spc="-150" dirty="0">
                <a:solidFill>
                  <a:srgbClr val="C00000"/>
                </a:solidFill>
                <a:latin typeface="Tw Cen MT Condensed" panose="020B0606020104020203" pitchFamily="34" charset="0"/>
                <a:ea typeface="Tw Cen MT Condensed" charset="0"/>
                <a:cs typeface="Tw Cen MT Condensed" charset="0"/>
              </a:rPr>
              <a:t>Talking to the Media</a:t>
            </a:r>
            <a:br>
              <a:rPr lang="en-US" sz="7200" spc="-150" dirty="0">
                <a:solidFill>
                  <a:srgbClr val="C00000"/>
                </a:solidFill>
                <a:latin typeface="Tw Cen MT Condensed" panose="020B0606020104020203" pitchFamily="34" charset="0"/>
                <a:ea typeface="Tw Cen MT Condensed" charset="0"/>
                <a:cs typeface="Tw Cen MT Condensed" charset="0"/>
              </a:rPr>
            </a:br>
            <a:endParaRPr lang="en-US" sz="7200" spc="-150" dirty="0">
              <a:solidFill>
                <a:srgbClr val="051132"/>
              </a:solidFill>
              <a:latin typeface="Tw Cen MT Condensed" panose="020B0606020104020203" pitchFamily="34" charset="0"/>
              <a:ea typeface="Tw Cen MT Condensed" charset="0"/>
              <a:cs typeface="Tw Cen MT Condensed" charset="0"/>
            </a:endParaRPr>
          </a:p>
        </p:txBody>
      </p:sp>
      <p:sp>
        <p:nvSpPr>
          <p:cNvPr id="3" name="Text Placeholder 2">
            <a:extLst>
              <a:ext uri="{FF2B5EF4-FFF2-40B4-BE49-F238E27FC236}">
                <a16:creationId xmlns:a16="http://schemas.microsoft.com/office/drawing/2014/main" id="{180DAEE0-2253-4199-AC03-5DBD14FBEC38}"/>
              </a:ext>
            </a:extLst>
          </p:cNvPr>
          <p:cNvSpPr>
            <a:spLocks noGrp="1"/>
          </p:cNvSpPr>
          <p:nvPr>
            <p:ph type="body" idx="1"/>
          </p:nvPr>
        </p:nvSpPr>
        <p:spPr>
          <a:xfrm>
            <a:off x="374049" y="1265321"/>
            <a:ext cx="3868340" cy="823912"/>
          </a:xfrm>
        </p:spPr>
        <p:txBody>
          <a:bodyPr>
            <a:normAutofit/>
          </a:bodyPr>
          <a:lstStyle/>
          <a:p>
            <a:pPr algn="ctr"/>
            <a:r>
              <a:rPr lang="en-US" sz="4400" dirty="0">
                <a:solidFill>
                  <a:srgbClr val="002060"/>
                </a:solidFill>
              </a:rPr>
              <a:t>DO</a:t>
            </a:r>
          </a:p>
        </p:txBody>
      </p:sp>
      <p:sp>
        <p:nvSpPr>
          <p:cNvPr id="5" name="Content Placeholder 4">
            <a:extLst>
              <a:ext uri="{FF2B5EF4-FFF2-40B4-BE49-F238E27FC236}">
                <a16:creationId xmlns:a16="http://schemas.microsoft.com/office/drawing/2014/main" id="{6BDBE64B-8257-4DE7-9CA9-0FF9AEF3AF10}"/>
              </a:ext>
            </a:extLst>
          </p:cNvPr>
          <p:cNvSpPr>
            <a:spLocks noGrp="1"/>
          </p:cNvSpPr>
          <p:nvPr>
            <p:ph sz="half" idx="2"/>
          </p:nvPr>
        </p:nvSpPr>
        <p:spPr>
          <a:xfrm>
            <a:off x="370700" y="2062810"/>
            <a:ext cx="3868340" cy="4650884"/>
          </a:xfrm>
          <a:ln w="7620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oAutofit/>
          </a:bodyPr>
          <a:lstStyle/>
          <a:p>
            <a:r>
              <a:rPr lang="en-US" sz="1400" dirty="0"/>
              <a:t>Be straightforward and factual. Stick to your immediate role and assigned responsibilities</a:t>
            </a:r>
          </a:p>
          <a:p>
            <a:r>
              <a:rPr lang="en-US" sz="1400" dirty="0"/>
              <a:t>If you don’t know the answer, it is okay to say so. Tell them you’ll follow up and DO IT.</a:t>
            </a:r>
          </a:p>
          <a:p>
            <a:r>
              <a:rPr lang="en-US" sz="1400" dirty="0"/>
              <a:t>Responses to questions that involve multi-agency operations should be coordinated through the appropriate external affairs office. </a:t>
            </a:r>
          </a:p>
          <a:p>
            <a:r>
              <a:rPr lang="en-US" sz="1400" dirty="0"/>
              <a:t>Questions about policy and senior leadership decision-making should be directed to the correct leader or PIO.</a:t>
            </a:r>
          </a:p>
          <a:p>
            <a:r>
              <a:rPr lang="en-US" sz="1400" dirty="0"/>
              <a:t>Do not speculate about policy, controversial subjects, costs, extent of damages, timelines, etc. </a:t>
            </a:r>
          </a:p>
          <a:p>
            <a:r>
              <a:rPr lang="en-US" sz="1400" dirty="0"/>
              <a:t>When you talk to a reporter, ask for their name and media outlet and pass it on to the MEMA External Affairs. </a:t>
            </a:r>
          </a:p>
          <a:p>
            <a:r>
              <a:rPr lang="en-US" sz="1400" dirty="0"/>
              <a:t>Let your supervisor know that the media contacted you and/or that you need additional help.  </a:t>
            </a:r>
          </a:p>
        </p:txBody>
      </p:sp>
      <p:sp>
        <p:nvSpPr>
          <p:cNvPr id="8" name="Text Placeholder 7">
            <a:extLst>
              <a:ext uri="{FF2B5EF4-FFF2-40B4-BE49-F238E27FC236}">
                <a16:creationId xmlns:a16="http://schemas.microsoft.com/office/drawing/2014/main" id="{944C630B-2114-487C-9648-0AB0667AF669}"/>
              </a:ext>
            </a:extLst>
          </p:cNvPr>
          <p:cNvSpPr>
            <a:spLocks noGrp="1"/>
          </p:cNvSpPr>
          <p:nvPr>
            <p:ph type="body" sz="quarter" idx="3"/>
          </p:nvPr>
        </p:nvSpPr>
        <p:spPr>
          <a:xfrm>
            <a:off x="4508116" y="1252933"/>
            <a:ext cx="3887391" cy="823912"/>
          </a:xfrm>
        </p:spPr>
        <p:txBody>
          <a:bodyPr>
            <a:normAutofit/>
          </a:bodyPr>
          <a:lstStyle/>
          <a:p>
            <a:pPr algn="ctr"/>
            <a:r>
              <a:rPr lang="en-US" sz="4400" dirty="0">
                <a:solidFill>
                  <a:srgbClr val="D01D2E"/>
                </a:solidFill>
              </a:rPr>
              <a:t>DON’T</a:t>
            </a:r>
          </a:p>
        </p:txBody>
      </p:sp>
      <p:sp>
        <p:nvSpPr>
          <p:cNvPr id="9" name="Content Placeholder 8">
            <a:extLst>
              <a:ext uri="{FF2B5EF4-FFF2-40B4-BE49-F238E27FC236}">
                <a16:creationId xmlns:a16="http://schemas.microsoft.com/office/drawing/2014/main" id="{885DBE5C-F17A-471B-ADD3-244672295EC1}"/>
              </a:ext>
            </a:extLst>
          </p:cNvPr>
          <p:cNvSpPr>
            <a:spLocks noGrp="1"/>
          </p:cNvSpPr>
          <p:nvPr>
            <p:ph sz="quarter" idx="4"/>
          </p:nvPr>
        </p:nvSpPr>
        <p:spPr>
          <a:xfrm>
            <a:off x="4601360" y="2159370"/>
            <a:ext cx="3887391" cy="3684588"/>
          </a:xfrm>
        </p:spPr>
        <p:txBody>
          <a:bodyPr>
            <a:noAutofit/>
          </a:bodyPr>
          <a:lstStyle/>
          <a:p>
            <a:r>
              <a:rPr lang="en-US" sz="1800" dirty="0"/>
              <a:t>Use the phrase “no comment”</a:t>
            </a:r>
          </a:p>
          <a:p>
            <a:r>
              <a:rPr lang="en-US" sz="1800" dirty="0"/>
              <a:t>Use technical terms, acronyms or long answers</a:t>
            </a:r>
          </a:p>
          <a:p>
            <a:r>
              <a:rPr lang="en-US" sz="1800" dirty="0"/>
              <a:t>Offer your opinion or personal beliefs</a:t>
            </a:r>
          </a:p>
          <a:p>
            <a:r>
              <a:rPr lang="en-US" sz="1800" dirty="0"/>
              <a:t>Make things up or speculate</a:t>
            </a:r>
          </a:p>
          <a:p>
            <a:r>
              <a:rPr lang="en-US" sz="1800" dirty="0"/>
              <a:t>Lose your cool or promise things</a:t>
            </a:r>
          </a:p>
          <a:p>
            <a:r>
              <a:rPr lang="en-US" sz="1800" dirty="0"/>
              <a:t>Get lured into friendly conversation</a:t>
            </a:r>
          </a:p>
          <a:p>
            <a:r>
              <a:rPr lang="en-US" sz="1800" dirty="0"/>
              <a:t>Start addressing their negative question</a:t>
            </a:r>
          </a:p>
          <a:p>
            <a:r>
              <a:rPr lang="en-US" sz="1800" dirty="0"/>
              <a:t>Apologize or attack</a:t>
            </a:r>
          </a:p>
          <a:p>
            <a:r>
              <a:rPr lang="en-US" sz="1800" dirty="0"/>
              <a:t>Fold arms or use wild hand gestures</a:t>
            </a:r>
          </a:p>
          <a:p>
            <a:r>
              <a:rPr lang="en-US" sz="1800" dirty="0"/>
              <a:t>Wear sunglasses during an interview</a:t>
            </a:r>
          </a:p>
        </p:txBody>
      </p:sp>
      <p:pic>
        <p:nvPicPr>
          <p:cNvPr id="2" name="Picture 1">
            <a:extLst>
              <a:ext uri="{FF2B5EF4-FFF2-40B4-BE49-F238E27FC236}">
                <a16:creationId xmlns:a16="http://schemas.microsoft.com/office/drawing/2014/main" id="{69750E83-6FBE-48D7-A2F3-7DB170E53C9B}"/>
              </a:ext>
            </a:extLst>
          </p:cNvPr>
          <p:cNvPicPr>
            <a:picLocks noChangeAspect="1"/>
          </p:cNvPicPr>
          <p:nvPr/>
        </p:nvPicPr>
        <p:blipFill>
          <a:blip r:embed="rId3"/>
          <a:stretch>
            <a:fillRect/>
          </a:stretch>
        </p:blipFill>
        <p:spPr>
          <a:xfrm>
            <a:off x="0" y="1099"/>
            <a:ext cx="9144000" cy="1399032"/>
          </a:xfrm>
          <a:prstGeom prst="rect">
            <a:avLst/>
          </a:prstGeom>
        </p:spPr>
      </p:pic>
      <p:sp>
        <p:nvSpPr>
          <p:cNvPr id="7" name="Title 1"/>
          <p:cNvSpPr txBox="1">
            <a:spLocks/>
          </p:cNvSpPr>
          <p:nvPr/>
        </p:nvSpPr>
        <p:spPr bwMode="auto">
          <a:xfrm>
            <a:off x="1472682" y="400667"/>
            <a:ext cx="7696200" cy="5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85000"/>
              </a:lnSpc>
              <a:spcBef>
                <a:spcPts val="100"/>
              </a:spcBef>
              <a:spcAft>
                <a:spcPts val="10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w Cen MT Condensed" panose="020B0606020104020203" pitchFamily="34" charset="0"/>
                <a:ea typeface="Tw Cen MT Condensed" charset="0"/>
                <a:cs typeface="Tw Cen MT Condensed" charset="0"/>
              </a:rPr>
              <a:t>TALKING TO THE MEDIA</a:t>
            </a:r>
          </a:p>
        </p:txBody>
      </p:sp>
    </p:spTree>
    <p:extLst>
      <p:ext uri="{BB962C8B-B14F-4D97-AF65-F5344CB8AC3E}">
        <p14:creationId xmlns:p14="http://schemas.microsoft.com/office/powerpoint/2010/main" val="320282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275C85-40D1-425B-A66D-C7BABAC4E0DD}"/>
              </a:ext>
            </a:extLst>
          </p:cNvPr>
          <p:cNvSpPr/>
          <p:nvPr/>
        </p:nvSpPr>
        <p:spPr>
          <a:xfrm>
            <a:off x="4538078" y="2054714"/>
            <a:ext cx="3954022" cy="4650884"/>
          </a:xfrm>
          <a:prstGeom prst="rect">
            <a:avLst/>
          </a:prstGeom>
          <a:solidFill>
            <a:schemeClr val="bg1">
              <a:lumMod val="9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591379" y="665425"/>
            <a:ext cx="7886700" cy="1325563"/>
          </a:xfrm>
        </p:spPr>
        <p:txBody>
          <a:bodyPr>
            <a:noAutofit/>
          </a:bodyPr>
          <a:lstStyle/>
          <a:p>
            <a:pPr algn="ctr">
              <a:lnSpc>
                <a:spcPct val="85000"/>
              </a:lnSpc>
              <a:spcBef>
                <a:spcPts val="100"/>
              </a:spcBef>
              <a:spcAft>
                <a:spcPts val="100"/>
              </a:spcAft>
            </a:pPr>
            <a:r>
              <a:rPr lang="en-US" sz="7200" spc="-150" dirty="0">
                <a:solidFill>
                  <a:srgbClr val="C00000"/>
                </a:solidFill>
                <a:latin typeface="Tw Cen MT Condensed" panose="020B0606020104020203" pitchFamily="34" charset="0"/>
                <a:ea typeface="Tw Cen MT Condensed" charset="0"/>
                <a:cs typeface="Tw Cen MT Condensed" charset="0"/>
              </a:rPr>
              <a:t>Talking to the Media</a:t>
            </a:r>
            <a:br>
              <a:rPr lang="en-US" sz="7200" spc="-150" dirty="0">
                <a:solidFill>
                  <a:srgbClr val="C00000"/>
                </a:solidFill>
                <a:latin typeface="Tw Cen MT Condensed" panose="020B0606020104020203" pitchFamily="34" charset="0"/>
                <a:ea typeface="Tw Cen MT Condensed" charset="0"/>
                <a:cs typeface="Tw Cen MT Condensed" charset="0"/>
              </a:rPr>
            </a:br>
            <a:endParaRPr lang="en-US" sz="7200" spc="-150" dirty="0">
              <a:solidFill>
                <a:srgbClr val="051132"/>
              </a:solidFill>
              <a:latin typeface="Tw Cen MT Condensed" panose="020B0606020104020203" pitchFamily="34" charset="0"/>
              <a:ea typeface="Tw Cen MT Condensed" charset="0"/>
              <a:cs typeface="Tw Cen MT Condensed" charset="0"/>
            </a:endParaRPr>
          </a:p>
        </p:txBody>
      </p:sp>
      <p:sp>
        <p:nvSpPr>
          <p:cNvPr id="3" name="Text Placeholder 2">
            <a:extLst>
              <a:ext uri="{FF2B5EF4-FFF2-40B4-BE49-F238E27FC236}">
                <a16:creationId xmlns:a16="http://schemas.microsoft.com/office/drawing/2014/main" id="{180DAEE0-2253-4199-AC03-5DBD14FBEC38}"/>
              </a:ext>
            </a:extLst>
          </p:cNvPr>
          <p:cNvSpPr>
            <a:spLocks noGrp="1"/>
          </p:cNvSpPr>
          <p:nvPr>
            <p:ph type="body" idx="1"/>
          </p:nvPr>
        </p:nvSpPr>
        <p:spPr>
          <a:xfrm>
            <a:off x="374049" y="1265321"/>
            <a:ext cx="3868340" cy="823912"/>
          </a:xfrm>
        </p:spPr>
        <p:txBody>
          <a:bodyPr>
            <a:normAutofit/>
          </a:bodyPr>
          <a:lstStyle/>
          <a:p>
            <a:pPr algn="ctr"/>
            <a:r>
              <a:rPr lang="en-US" sz="4400" dirty="0">
                <a:solidFill>
                  <a:srgbClr val="002060"/>
                </a:solidFill>
              </a:rPr>
              <a:t>PUBLIC</a:t>
            </a:r>
          </a:p>
        </p:txBody>
      </p:sp>
      <p:sp>
        <p:nvSpPr>
          <p:cNvPr id="5" name="Content Placeholder 4">
            <a:extLst>
              <a:ext uri="{FF2B5EF4-FFF2-40B4-BE49-F238E27FC236}">
                <a16:creationId xmlns:a16="http://schemas.microsoft.com/office/drawing/2014/main" id="{6BDBE64B-8257-4DE7-9CA9-0FF9AEF3AF10}"/>
              </a:ext>
            </a:extLst>
          </p:cNvPr>
          <p:cNvSpPr>
            <a:spLocks noGrp="1"/>
          </p:cNvSpPr>
          <p:nvPr>
            <p:ph sz="half" idx="2"/>
          </p:nvPr>
        </p:nvSpPr>
        <p:spPr>
          <a:xfrm>
            <a:off x="447955" y="2054716"/>
            <a:ext cx="3868340" cy="4650884"/>
          </a:xfrm>
          <a:ln w="7620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r>
              <a:rPr lang="en-US" sz="4400" dirty="0">
                <a:latin typeface="Tw Cen MT Condensed" panose="020B0606020104020203" pitchFamily="34" charset="0"/>
              </a:rPr>
              <a:t>Am I safe?</a:t>
            </a:r>
            <a:endParaRPr lang="en-US">
              <a:cs typeface="Calibri" panose="020F0502020204030204"/>
            </a:endParaRPr>
          </a:p>
          <a:p>
            <a:r>
              <a:rPr lang="en-US" sz="4400" dirty="0">
                <a:latin typeface="Tw Cen MT Condensed" panose="020B0606020104020203" pitchFamily="34" charset="0"/>
              </a:rPr>
              <a:t>How will this affect me?</a:t>
            </a:r>
          </a:p>
          <a:p>
            <a:r>
              <a:rPr lang="en-US" sz="4400" dirty="0">
                <a:latin typeface="Tw Cen MT Condensed" panose="020B0606020104020203" pitchFamily="34" charset="0"/>
              </a:rPr>
              <a:t>What should I do?</a:t>
            </a:r>
          </a:p>
          <a:p>
            <a:r>
              <a:rPr lang="en-US" sz="4400" dirty="0">
                <a:latin typeface="Tw Cen MT Condensed" panose="020B0606020104020203" pitchFamily="34" charset="0"/>
              </a:rPr>
              <a:t>Can you fix it?</a:t>
            </a:r>
          </a:p>
          <a:p>
            <a:r>
              <a:rPr lang="en-US" sz="4400" dirty="0">
                <a:latin typeface="Tw Cen MT Condensed" panose="020B0606020104020203" pitchFamily="34" charset="0"/>
              </a:rPr>
              <a:t>Who caused this?</a:t>
            </a:r>
          </a:p>
        </p:txBody>
      </p:sp>
      <p:sp>
        <p:nvSpPr>
          <p:cNvPr id="8" name="Text Placeholder 7">
            <a:extLst>
              <a:ext uri="{FF2B5EF4-FFF2-40B4-BE49-F238E27FC236}">
                <a16:creationId xmlns:a16="http://schemas.microsoft.com/office/drawing/2014/main" id="{944C630B-2114-487C-9648-0AB0667AF669}"/>
              </a:ext>
            </a:extLst>
          </p:cNvPr>
          <p:cNvSpPr>
            <a:spLocks noGrp="1"/>
          </p:cNvSpPr>
          <p:nvPr>
            <p:ph type="body" sz="quarter" idx="3"/>
          </p:nvPr>
        </p:nvSpPr>
        <p:spPr>
          <a:xfrm>
            <a:off x="4508116" y="1252933"/>
            <a:ext cx="3887391" cy="823912"/>
          </a:xfrm>
        </p:spPr>
        <p:txBody>
          <a:bodyPr>
            <a:normAutofit/>
          </a:bodyPr>
          <a:lstStyle/>
          <a:p>
            <a:pPr algn="ctr"/>
            <a:r>
              <a:rPr lang="en-US" sz="4400" dirty="0">
                <a:solidFill>
                  <a:srgbClr val="D01D2E"/>
                </a:solidFill>
              </a:rPr>
              <a:t>MEDIA</a:t>
            </a:r>
          </a:p>
        </p:txBody>
      </p:sp>
      <p:sp>
        <p:nvSpPr>
          <p:cNvPr id="9" name="Content Placeholder 8">
            <a:extLst>
              <a:ext uri="{FF2B5EF4-FFF2-40B4-BE49-F238E27FC236}">
                <a16:creationId xmlns:a16="http://schemas.microsoft.com/office/drawing/2014/main" id="{885DBE5C-F17A-471B-ADD3-244672295EC1}"/>
              </a:ext>
            </a:extLst>
          </p:cNvPr>
          <p:cNvSpPr>
            <a:spLocks noGrp="1"/>
          </p:cNvSpPr>
          <p:nvPr>
            <p:ph sz="quarter" idx="4"/>
          </p:nvPr>
        </p:nvSpPr>
        <p:spPr>
          <a:xfrm>
            <a:off x="4588868" y="2078173"/>
            <a:ext cx="3887391" cy="3684588"/>
          </a:xfrm>
        </p:spPr>
        <p:txBody>
          <a:bodyPr vert="horz" lIns="91440" tIns="45720" rIns="91440" bIns="45720" rtlCol="0" anchor="t">
            <a:noAutofit/>
          </a:bodyPr>
          <a:lstStyle/>
          <a:p>
            <a:r>
              <a:rPr lang="en-US" sz="2800" dirty="0">
                <a:latin typeface="Tw Cen MT Condensed" panose="020B0606020104020203" pitchFamily="34" charset="0"/>
              </a:rPr>
              <a:t>Who’s in charge?</a:t>
            </a:r>
          </a:p>
          <a:p>
            <a:r>
              <a:rPr lang="en-US" sz="2800" dirty="0">
                <a:latin typeface="Tw Cen MT Condensed" panose="020B0606020104020203" pitchFamily="34" charset="0"/>
              </a:rPr>
              <a:t>How will you help this community?</a:t>
            </a:r>
          </a:p>
          <a:p>
            <a:r>
              <a:rPr lang="en-US" sz="2800" dirty="0">
                <a:latin typeface="Tw Cen MT Condensed" panose="020B0606020104020203" pitchFamily="34" charset="0"/>
              </a:rPr>
              <a:t>Is it contained?</a:t>
            </a:r>
          </a:p>
          <a:p>
            <a:r>
              <a:rPr lang="en-US" sz="2800" dirty="0">
                <a:latin typeface="Tw Cen MT Condensed" panose="020B0606020104020203" pitchFamily="34" charset="0"/>
              </a:rPr>
              <a:t>What can we expect?</a:t>
            </a:r>
          </a:p>
          <a:p>
            <a:r>
              <a:rPr lang="en-US" sz="2800" dirty="0">
                <a:latin typeface="Tw Cen MT Condensed" panose="020B0606020104020203" pitchFamily="34" charset="0"/>
              </a:rPr>
              <a:t>What should we do?</a:t>
            </a:r>
          </a:p>
          <a:p>
            <a:r>
              <a:rPr lang="en-US" sz="2800" dirty="0">
                <a:latin typeface="Tw Cen MT Condensed" panose="020B0606020104020203" pitchFamily="34" charset="0"/>
              </a:rPr>
              <a:t>How did it happen?</a:t>
            </a:r>
          </a:p>
          <a:p>
            <a:r>
              <a:rPr lang="en-US" sz="2800" dirty="0">
                <a:latin typeface="Tw Cen MT Condensed"/>
              </a:rPr>
              <a:t>Who’s to blame?</a:t>
            </a:r>
          </a:p>
          <a:p>
            <a:r>
              <a:rPr lang="en-US" sz="2800" dirty="0">
                <a:latin typeface="Tw Cen MT Condensed" panose="020B0606020104020203" pitchFamily="34" charset="0"/>
              </a:rPr>
              <a:t>What aren’t you saying?</a:t>
            </a:r>
          </a:p>
          <a:p>
            <a:r>
              <a:rPr lang="en-US" sz="2800" dirty="0">
                <a:latin typeface="Tw Cen MT Condensed"/>
              </a:rPr>
              <a:t>What's next?</a:t>
            </a:r>
            <a:endParaRPr lang="en-US" sz="2800" dirty="0">
              <a:latin typeface="Tw Cen MT Condensed" panose="020B0606020104020203" pitchFamily="34" charset="0"/>
            </a:endParaRPr>
          </a:p>
        </p:txBody>
      </p:sp>
      <p:pic>
        <p:nvPicPr>
          <p:cNvPr id="2" name="Picture 1">
            <a:extLst>
              <a:ext uri="{FF2B5EF4-FFF2-40B4-BE49-F238E27FC236}">
                <a16:creationId xmlns:a16="http://schemas.microsoft.com/office/drawing/2014/main" id="{69750E83-6FBE-48D7-A2F3-7DB170E53C9B}"/>
              </a:ext>
            </a:extLst>
          </p:cNvPr>
          <p:cNvPicPr>
            <a:picLocks noChangeAspect="1"/>
          </p:cNvPicPr>
          <p:nvPr/>
        </p:nvPicPr>
        <p:blipFill>
          <a:blip r:embed="rId3"/>
          <a:stretch>
            <a:fillRect/>
          </a:stretch>
        </p:blipFill>
        <p:spPr>
          <a:xfrm>
            <a:off x="0" y="1099"/>
            <a:ext cx="9144000" cy="1399032"/>
          </a:xfrm>
          <a:prstGeom prst="rect">
            <a:avLst/>
          </a:prstGeom>
        </p:spPr>
      </p:pic>
      <p:sp>
        <p:nvSpPr>
          <p:cNvPr id="7" name="Title 1"/>
          <p:cNvSpPr txBox="1">
            <a:spLocks/>
          </p:cNvSpPr>
          <p:nvPr/>
        </p:nvSpPr>
        <p:spPr bwMode="auto">
          <a:xfrm>
            <a:off x="1472682" y="400667"/>
            <a:ext cx="7696200" cy="5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85000"/>
              </a:lnSpc>
              <a:spcBef>
                <a:spcPts val="100"/>
              </a:spcBef>
              <a:spcAft>
                <a:spcPts val="100"/>
              </a:spcAft>
              <a:buClrTx/>
              <a:buSzTx/>
              <a:buFontTx/>
              <a:buNone/>
              <a:tabLst/>
              <a:defRPr/>
            </a:pPr>
            <a:r>
              <a:rPr lang="en-US" sz="5400" dirty="0">
                <a:solidFill>
                  <a:prstClr val="white"/>
                </a:solidFill>
                <a:latin typeface="Tw Cen MT Condensed" panose="020B0606020104020203" pitchFamily="34" charset="0"/>
                <a:ea typeface="Tw Cen MT Condensed" charset="0"/>
                <a:cs typeface="Tw Cen MT Condensed" charset="0"/>
              </a:rPr>
              <a:t>REMEMBER THE MESSAGE</a:t>
            </a:r>
            <a:endParaRPr kumimoji="0" lang="en-US" sz="5400" b="0" i="0" u="none" strike="noStrike" kern="1200" cap="none" spc="0" normalizeH="0" baseline="0" noProof="0" dirty="0">
              <a:ln>
                <a:noFill/>
              </a:ln>
              <a:solidFill>
                <a:prstClr val="white"/>
              </a:solidFill>
              <a:effectLst/>
              <a:uLnTx/>
              <a:uFillTx/>
              <a:latin typeface="Tw Cen MT Condensed" panose="020B0606020104020203" pitchFamily="34" charset="0"/>
              <a:ea typeface="Tw Cen MT Condensed" charset="0"/>
              <a:cs typeface="Tw Cen MT Condensed" charset="0"/>
            </a:endParaRPr>
          </a:p>
        </p:txBody>
      </p:sp>
    </p:spTree>
    <p:extLst>
      <p:ext uri="{BB962C8B-B14F-4D97-AF65-F5344CB8AC3E}">
        <p14:creationId xmlns:p14="http://schemas.microsoft.com/office/powerpoint/2010/main" val="94815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379" y="665425"/>
            <a:ext cx="7886700" cy="1325563"/>
          </a:xfrm>
        </p:spPr>
        <p:txBody>
          <a:bodyPr>
            <a:noAutofit/>
          </a:bodyPr>
          <a:lstStyle/>
          <a:p>
            <a:pPr algn="ctr">
              <a:lnSpc>
                <a:spcPct val="85000"/>
              </a:lnSpc>
              <a:spcBef>
                <a:spcPts val="100"/>
              </a:spcBef>
              <a:spcAft>
                <a:spcPts val="100"/>
              </a:spcAft>
            </a:pPr>
            <a:r>
              <a:rPr lang="en-US" sz="7200" spc="-150" dirty="0">
                <a:solidFill>
                  <a:srgbClr val="C00000"/>
                </a:solidFill>
                <a:latin typeface="Tw Cen MT Condensed" panose="020B0606020104020203" pitchFamily="34" charset="0"/>
                <a:ea typeface="Tw Cen MT Condensed" charset="0"/>
                <a:cs typeface="Tw Cen MT Condensed" charset="0"/>
              </a:rPr>
              <a:t>Talking to the Media</a:t>
            </a:r>
            <a:br>
              <a:rPr lang="en-US" sz="7200" spc="-150" dirty="0">
                <a:solidFill>
                  <a:srgbClr val="C00000"/>
                </a:solidFill>
                <a:latin typeface="Tw Cen MT Condensed" panose="020B0606020104020203" pitchFamily="34" charset="0"/>
                <a:ea typeface="Tw Cen MT Condensed" charset="0"/>
                <a:cs typeface="Tw Cen MT Condensed" charset="0"/>
              </a:rPr>
            </a:br>
            <a:endParaRPr lang="en-US" sz="7200" spc="-150" dirty="0">
              <a:solidFill>
                <a:srgbClr val="051132"/>
              </a:solidFill>
              <a:latin typeface="Tw Cen MT Condensed" panose="020B0606020104020203" pitchFamily="34" charset="0"/>
              <a:ea typeface="Tw Cen MT Condensed" charset="0"/>
              <a:cs typeface="Tw Cen MT Condensed" charset="0"/>
            </a:endParaRPr>
          </a:p>
        </p:txBody>
      </p:sp>
      <p:pic>
        <p:nvPicPr>
          <p:cNvPr id="2" name="Picture 1">
            <a:extLst>
              <a:ext uri="{FF2B5EF4-FFF2-40B4-BE49-F238E27FC236}">
                <a16:creationId xmlns:a16="http://schemas.microsoft.com/office/drawing/2014/main" id="{69750E83-6FBE-48D7-A2F3-7DB170E53C9B}"/>
              </a:ext>
            </a:extLst>
          </p:cNvPr>
          <p:cNvPicPr>
            <a:picLocks noChangeAspect="1"/>
          </p:cNvPicPr>
          <p:nvPr/>
        </p:nvPicPr>
        <p:blipFill>
          <a:blip r:embed="rId3"/>
          <a:stretch>
            <a:fillRect/>
          </a:stretch>
        </p:blipFill>
        <p:spPr>
          <a:xfrm>
            <a:off x="0" y="-41643"/>
            <a:ext cx="9144000" cy="1399032"/>
          </a:xfrm>
          <a:prstGeom prst="rect">
            <a:avLst/>
          </a:prstGeom>
        </p:spPr>
      </p:pic>
      <p:sp>
        <p:nvSpPr>
          <p:cNvPr id="7" name="Title 1"/>
          <p:cNvSpPr txBox="1">
            <a:spLocks/>
          </p:cNvSpPr>
          <p:nvPr/>
        </p:nvSpPr>
        <p:spPr bwMode="auto">
          <a:xfrm>
            <a:off x="1421595" y="424322"/>
            <a:ext cx="7823718" cy="5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85000"/>
              </a:lnSpc>
              <a:spcBef>
                <a:spcPts val="100"/>
              </a:spcBef>
              <a:spcAft>
                <a:spcPts val="1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w Cen MT Condensed" panose="020B0606020104020203" pitchFamily="34" charset="0"/>
                <a:ea typeface="Tw Cen MT Condensed" charset="0"/>
                <a:cs typeface="Tw Cen MT Condensed" charset="0"/>
              </a:rPr>
              <a:t>WHERE DO I PUT A REUNIFICATION CENTER?</a:t>
            </a:r>
          </a:p>
        </p:txBody>
      </p:sp>
      <p:sp>
        <p:nvSpPr>
          <p:cNvPr id="18" name="TextBox 17">
            <a:extLst>
              <a:ext uri="{FF2B5EF4-FFF2-40B4-BE49-F238E27FC236}">
                <a16:creationId xmlns:a16="http://schemas.microsoft.com/office/drawing/2014/main" id="{EFB96CA0-0C95-A8DB-EEB4-F5A54B4732A5}"/>
              </a:ext>
            </a:extLst>
          </p:cNvPr>
          <p:cNvSpPr txBox="1"/>
          <p:nvPr/>
        </p:nvSpPr>
        <p:spPr>
          <a:xfrm>
            <a:off x="134179" y="1792550"/>
            <a:ext cx="4495800" cy="4893647"/>
          </a:xfrm>
          <a:prstGeom prst="rect">
            <a:avLst/>
          </a:prstGeom>
          <a:noFill/>
          <a:ln w="57150">
            <a:solidFill>
              <a:srgbClr val="071D3C"/>
            </a:solidFill>
          </a:ln>
        </p:spPr>
        <p:txBody>
          <a:bodyPr wrap="square" rtlCol="0">
            <a:spAutoFit/>
          </a:bodyPr>
          <a:lstStyle/>
          <a:p>
            <a:pPr marL="285750" indent="-285750">
              <a:lnSpc>
                <a:spcPct val="150000"/>
              </a:lnSpc>
              <a:buFont typeface="Arial" panose="020B0604020202020204" pitchFamily="34" charset="0"/>
              <a:buChar char="•"/>
            </a:pPr>
            <a:r>
              <a:rPr lang="en-US" sz="1400" b="1" dirty="0"/>
              <a:t>There needs to be a reunification center where parents can have a checkpoint.</a:t>
            </a:r>
          </a:p>
          <a:p>
            <a:pPr>
              <a:lnSpc>
                <a:spcPct val="150000"/>
              </a:lnSpc>
            </a:pPr>
            <a:r>
              <a:rPr lang="en-US" sz="1400" b="1" dirty="0"/>
              <a:t>          Preferably indoors (elements, media, airspace, other threats)</a:t>
            </a:r>
          </a:p>
          <a:p>
            <a:pPr marL="285750" indent="-285750">
              <a:lnSpc>
                <a:spcPct val="150000"/>
              </a:lnSpc>
              <a:buFont typeface="Arial" panose="020B0604020202020204" pitchFamily="34" charset="0"/>
              <a:buChar char="•"/>
            </a:pPr>
            <a:r>
              <a:rPr lang="en-US" sz="1400" b="1" dirty="0"/>
              <a:t>Have a backup plan in case of an incident or threat in the planned reunification center.</a:t>
            </a:r>
          </a:p>
          <a:p>
            <a:pPr marL="285750" indent="-285750">
              <a:lnSpc>
                <a:spcPct val="150000"/>
              </a:lnSpc>
              <a:buFont typeface="Arial" panose="020B0604020202020204" pitchFamily="34" charset="0"/>
              <a:buChar char="•"/>
            </a:pPr>
            <a:r>
              <a:rPr lang="en-US" sz="1400" b="1" dirty="0"/>
              <a:t>Have plenty of space for all students so a head count can be done.</a:t>
            </a:r>
          </a:p>
          <a:p>
            <a:pPr marL="285750" indent="-285750">
              <a:lnSpc>
                <a:spcPct val="150000"/>
              </a:lnSpc>
              <a:buFont typeface="Arial" panose="020B0604020202020204" pitchFamily="34" charset="0"/>
              <a:buChar char="•"/>
            </a:pPr>
            <a:r>
              <a:rPr lang="en-US" sz="1400" b="1" dirty="0"/>
              <a:t>Take into consideration bathrooms.</a:t>
            </a:r>
          </a:p>
          <a:p>
            <a:pPr marL="285750" indent="-285750">
              <a:lnSpc>
                <a:spcPct val="150000"/>
              </a:lnSpc>
              <a:buFont typeface="Arial" panose="020B0604020202020204" pitchFamily="34" charset="0"/>
              <a:buChar char="•"/>
            </a:pPr>
            <a:r>
              <a:rPr lang="en-US" sz="1400" b="1" dirty="0"/>
              <a:t>If it cannot be at the school consider somewhere close in distance.</a:t>
            </a:r>
          </a:p>
          <a:p>
            <a:pPr marL="285750" indent="-285750">
              <a:lnSpc>
                <a:spcPct val="150000"/>
              </a:lnSpc>
              <a:buFont typeface="Arial" panose="020B0604020202020204" pitchFamily="34" charset="0"/>
              <a:buChar char="•"/>
            </a:pPr>
            <a:r>
              <a:rPr lang="en-US" sz="1400" b="1" dirty="0"/>
              <a:t>Make sure there is space for buses in case there needs to be a bus transport of students to another location or the bus schedule resumes.</a:t>
            </a:r>
          </a:p>
          <a:p>
            <a:endParaRPr lang="en-US" dirty="0"/>
          </a:p>
        </p:txBody>
      </p:sp>
      <p:pic>
        <p:nvPicPr>
          <p:cNvPr id="5" name="Picture 4" descr="Exterior of an elementary school">
            <a:extLst>
              <a:ext uri="{FF2B5EF4-FFF2-40B4-BE49-F238E27FC236}">
                <a16:creationId xmlns:a16="http://schemas.microsoft.com/office/drawing/2014/main" id="{5866A1E8-A979-0D50-7FC8-ED0D9BBE65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3000" y="1823353"/>
            <a:ext cx="3982279" cy="4862844"/>
          </a:xfrm>
          <a:prstGeom prst="rect">
            <a:avLst/>
          </a:prstGeom>
          <a:ln w="57150">
            <a:solidFill>
              <a:srgbClr val="231F41"/>
            </a:solidFill>
          </a:ln>
        </p:spPr>
      </p:pic>
    </p:spTree>
    <p:extLst>
      <p:ext uri="{BB962C8B-B14F-4D97-AF65-F5344CB8AC3E}">
        <p14:creationId xmlns:p14="http://schemas.microsoft.com/office/powerpoint/2010/main" val="381789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175998-B8D5-821B-4149-A1EE96E06FD6}"/>
              </a:ext>
            </a:extLst>
          </p:cNvPr>
          <p:cNvPicPr>
            <a:picLocks noChangeAspect="1"/>
          </p:cNvPicPr>
          <p:nvPr/>
        </p:nvPicPr>
        <p:blipFill>
          <a:blip r:embed="rId3" cstate="email">
            <a:alphaModFix amt="14000"/>
            <a:extLst>
              <a:ext uri="{28A0092B-C50C-407E-A947-70E740481C1C}">
                <a14:useLocalDpi xmlns:a14="http://schemas.microsoft.com/office/drawing/2010/main" val="0"/>
              </a:ext>
            </a:extLst>
          </a:blip>
          <a:srcRect/>
          <a:stretch/>
        </p:blipFill>
        <p:spPr>
          <a:xfrm>
            <a:off x="0" y="1364897"/>
            <a:ext cx="9144000" cy="5744879"/>
          </a:xfrm>
          <a:prstGeom prst="rect">
            <a:avLst/>
          </a:prstGeom>
          <a:effectLst>
            <a:glow rad="127000">
              <a:schemeClr val="accent1">
                <a:alpha val="0"/>
              </a:schemeClr>
            </a:glow>
          </a:effectLst>
        </p:spPr>
      </p:pic>
      <p:sp>
        <p:nvSpPr>
          <p:cNvPr id="4" name="Title 1"/>
          <p:cNvSpPr>
            <a:spLocks noGrp="1"/>
          </p:cNvSpPr>
          <p:nvPr>
            <p:ph type="title"/>
          </p:nvPr>
        </p:nvSpPr>
        <p:spPr>
          <a:xfrm>
            <a:off x="591379" y="665425"/>
            <a:ext cx="7886700" cy="1325563"/>
          </a:xfrm>
        </p:spPr>
        <p:txBody>
          <a:bodyPr>
            <a:noAutofit/>
          </a:bodyPr>
          <a:lstStyle/>
          <a:p>
            <a:pPr algn="ctr">
              <a:lnSpc>
                <a:spcPct val="85000"/>
              </a:lnSpc>
              <a:spcBef>
                <a:spcPts val="100"/>
              </a:spcBef>
              <a:spcAft>
                <a:spcPts val="100"/>
              </a:spcAft>
            </a:pPr>
            <a:r>
              <a:rPr lang="en-US" sz="7200" spc="-150" dirty="0">
                <a:solidFill>
                  <a:srgbClr val="C00000"/>
                </a:solidFill>
                <a:latin typeface="Tw Cen MT Condensed" panose="020B0606020104020203" pitchFamily="34" charset="0"/>
                <a:ea typeface="Tw Cen MT Condensed" charset="0"/>
                <a:cs typeface="Tw Cen MT Condensed" charset="0"/>
              </a:rPr>
              <a:t>Talking to the Media</a:t>
            </a:r>
            <a:br>
              <a:rPr lang="en-US" sz="7200" spc="-150" dirty="0">
                <a:solidFill>
                  <a:srgbClr val="C00000"/>
                </a:solidFill>
                <a:latin typeface="Tw Cen MT Condensed" panose="020B0606020104020203" pitchFamily="34" charset="0"/>
                <a:ea typeface="Tw Cen MT Condensed" charset="0"/>
                <a:cs typeface="Tw Cen MT Condensed" charset="0"/>
              </a:rPr>
            </a:br>
            <a:endParaRPr lang="en-US" sz="7200" spc="-150" dirty="0">
              <a:solidFill>
                <a:srgbClr val="051132"/>
              </a:solidFill>
              <a:latin typeface="Tw Cen MT Condensed" panose="020B0606020104020203" pitchFamily="34" charset="0"/>
              <a:ea typeface="Tw Cen MT Condensed" charset="0"/>
              <a:cs typeface="Tw Cen MT Condensed" charset="0"/>
            </a:endParaRPr>
          </a:p>
        </p:txBody>
      </p:sp>
      <p:pic>
        <p:nvPicPr>
          <p:cNvPr id="2" name="Picture 1">
            <a:extLst>
              <a:ext uri="{FF2B5EF4-FFF2-40B4-BE49-F238E27FC236}">
                <a16:creationId xmlns:a16="http://schemas.microsoft.com/office/drawing/2014/main" id="{69750E83-6FBE-48D7-A2F3-7DB170E53C9B}"/>
              </a:ext>
            </a:extLst>
          </p:cNvPr>
          <p:cNvPicPr>
            <a:picLocks noChangeAspect="1"/>
          </p:cNvPicPr>
          <p:nvPr/>
        </p:nvPicPr>
        <p:blipFill>
          <a:blip r:embed="rId4"/>
          <a:stretch>
            <a:fillRect/>
          </a:stretch>
        </p:blipFill>
        <p:spPr>
          <a:xfrm>
            <a:off x="0" y="-34047"/>
            <a:ext cx="9144000" cy="1399032"/>
          </a:xfrm>
          <a:prstGeom prst="rect">
            <a:avLst/>
          </a:prstGeom>
        </p:spPr>
      </p:pic>
      <p:sp>
        <p:nvSpPr>
          <p:cNvPr id="7" name="Title 1"/>
          <p:cNvSpPr txBox="1">
            <a:spLocks/>
          </p:cNvSpPr>
          <p:nvPr/>
        </p:nvSpPr>
        <p:spPr bwMode="auto">
          <a:xfrm>
            <a:off x="1143000" y="365477"/>
            <a:ext cx="7823718" cy="5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85000"/>
              </a:lnSpc>
              <a:spcBef>
                <a:spcPts val="100"/>
              </a:spcBef>
              <a:spcAft>
                <a:spcPts val="1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w Cen MT Condensed" panose="020B0606020104020203" pitchFamily="34" charset="0"/>
                <a:ea typeface="Tw Cen MT Condensed" charset="0"/>
                <a:cs typeface="Tw Cen MT Condensed" charset="0"/>
              </a:rPr>
              <a:t>WHERE DO I PUT </a:t>
            </a:r>
            <a:r>
              <a:rPr lang="en-US" sz="4000" dirty="0">
                <a:solidFill>
                  <a:prstClr val="white"/>
                </a:solidFill>
                <a:latin typeface="Tw Cen MT Condensed" panose="020B0606020104020203" pitchFamily="34" charset="0"/>
                <a:ea typeface="Tw Cen MT Condensed" charset="0"/>
                <a:cs typeface="Tw Cen MT Condensed" charset="0"/>
              </a:rPr>
              <a:t>THE MEDIA?</a:t>
            </a:r>
            <a:endParaRPr kumimoji="0" lang="en-US" sz="4000" b="0" i="0" u="none" strike="noStrike" kern="1200" cap="none" spc="0" normalizeH="0" baseline="0" noProof="0" dirty="0">
              <a:ln>
                <a:noFill/>
              </a:ln>
              <a:solidFill>
                <a:prstClr val="white"/>
              </a:solidFill>
              <a:effectLst/>
              <a:uLnTx/>
              <a:uFillTx/>
              <a:latin typeface="Tw Cen MT Condensed" panose="020B0606020104020203" pitchFamily="34" charset="0"/>
              <a:ea typeface="Tw Cen MT Condensed" charset="0"/>
              <a:cs typeface="Tw Cen MT Condensed" charset="0"/>
            </a:endParaRPr>
          </a:p>
        </p:txBody>
      </p:sp>
      <p:sp>
        <p:nvSpPr>
          <p:cNvPr id="13" name="Content Placeholder 12">
            <a:extLst>
              <a:ext uri="{FF2B5EF4-FFF2-40B4-BE49-F238E27FC236}">
                <a16:creationId xmlns:a16="http://schemas.microsoft.com/office/drawing/2014/main" id="{01B367A0-5271-FE70-B062-5DB6163D07BA}"/>
              </a:ext>
            </a:extLst>
          </p:cNvPr>
          <p:cNvSpPr>
            <a:spLocks noGrp="1"/>
          </p:cNvSpPr>
          <p:nvPr>
            <p:ph sz="half" idx="2"/>
          </p:nvPr>
        </p:nvSpPr>
        <p:spPr>
          <a:xfrm>
            <a:off x="800463" y="1407050"/>
            <a:ext cx="7752158" cy="5334000"/>
          </a:xfrm>
          <a:ln w="57150">
            <a:solidFill>
              <a:srgbClr val="E22A51"/>
            </a:solidFill>
          </a:ln>
        </p:spPr>
        <p:txBody>
          <a:bodyPr>
            <a:noAutofit/>
          </a:bodyPr>
          <a:lstStyle/>
          <a:p>
            <a:pPr>
              <a:lnSpc>
                <a:spcPct val="150000"/>
              </a:lnSpc>
            </a:pPr>
            <a:r>
              <a:rPr lang="en-US" sz="2000" b="1" dirty="0"/>
              <a:t>A media staging area can help get all reporters/media in one place to keep them from roaming school grounds.</a:t>
            </a:r>
          </a:p>
          <a:p>
            <a:pPr>
              <a:lnSpc>
                <a:spcPct val="150000"/>
              </a:lnSpc>
            </a:pPr>
            <a:r>
              <a:rPr lang="en-US" sz="2000" b="1" dirty="0"/>
              <a:t>This staging area needs to be close enough to get B-Roll of what is happening. (Feed the beast)</a:t>
            </a:r>
          </a:p>
          <a:p>
            <a:pPr>
              <a:lnSpc>
                <a:spcPct val="150000"/>
              </a:lnSpc>
            </a:pPr>
            <a:r>
              <a:rPr lang="en-US" sz="2000" b="1" dirty="0"/>
              <a:t>If possible, let the media see an arrest being made or a department resolving a situation.</a:t>
            </a:r>
          </a:p>
          <a:p>
            <a:pPr>
              <a:lnSpc>
                <a:spcPct val="150000"/>
              </a:lnSpc>
            </a:pPr>
            <a:r>
              <a:rPr lang="en-US" sz="2000" b="1" dirty="0"/>
              <a:t>Keep the staging area close in distance to the media briefing area. (They can be the same)</a:t>
            </a:r>
          </a:p>
          <a:p>
            <a:pPr>
              <a:lnSpc>
                <a:spcPct val="150000"/>
              </a:lnSpc>
            </a:pPr>
            <a:r>
              <a:rPr lang="en-US" sz="2000" b="1" dirty="0"/>
              <a:t>Secure the proximity of the staging area with tape or signs so the media knows where they can set up.</a:t>
            </a:r>
          </a:p>
        </p:txBody>
      </p:sp>
    </p:spTree>
    <p:extLst>
      <p:ext uri="{BB962C8B-B14F-4D97-AF65-F5344CB8AC3E}">
        <p14:creationId xmlns:p14="http://schemas.microsoft.com/office/powerpoint/2010/main" val="265136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ALL HAZARDS THREATS</a:t>
            </a:r>
          </a:p>
        </p:txBody>
      </p:sp>
      <p:pic>
        <p:nvPicPr>
          <p:cNvPr id="7" name="Picture 6">
            <a:extLst>
              <a:ext uri="{FF2B5EF4-FFF2-40B4-BE49-F238E27FC236}">
                <a16:creationId xmlns:a16="http://schemas.microsoft.com/office/drawing/2014/main" id="{3BD52273-B001-4061-A362-873A086C3E06}"/>
              </a:ext>
            </a:extLst>
          </p:cNvPr>
          <p:cNvPicPr>
            <a:picLocks noChangeAspect="1"/>
          </p:cNvPicPr>
          <p:nvPr/>
        </p:nvPicPr>
        <p:blipFill>
          <a:blip r:embed="rId3"/>
          <a:stretch>
            <a:fillRect/>
          </a:stretch>
        </p:blipFill>
        <p:spPr>
          <a:xfrm>
            <a:off x="0" y="-22567"/>
            <a:ext cx="9144000" cy="1402080"/>
          </a:xfrm>
          <a:prstGeom prst="rect">
            <a:avLst/>
          </a:prstGeom>
        </p:spPr>
      </p:pic>
      <p:sp>
        <p:nvSpPr>
          <p:cNvPr id="12" name="TextBox 11">
            <a:hlinkClick r:id="rId4"/>
            <a:extLst>
              <a:ext uri="{FF2B5EF4-FFF2-40B4-BE49-F238E27FC236}">
                <a16:creationId xmlns:a16="http://schemas.microsoft.com/office/drawing/2014/main" id="{AC929184-CD16-4378-919C-EE6F1D824E39}"/>
              </a:ext>
            </a:extLst>
          </p:cNvPr>
          <p:cNvSpPr txBox="1"/>
          <p:nvPr/>
        </p:nvSpPr>
        <p:spPr>
          <a:xfrm>
            <a:off x="1510762" y="229566"/>
            <a:ext cx="7328438" cy="830997"/>
          </a:xfrm>
          <a:prstGeom prst="rect">
            <a:avLst/>
          </a:prstGeom>
          <a:noFill/>
        </p:spPr>
        <p:txBody>
          <a:bodyPr wrap="square" rtlCol="0">
            <a:spAutoFit/>
          </a:bodyPr>
          <a:lstStyle/>
          <a:p>
            <a:pPr algn="ctr"/>
            <a:r>
              <a:rPr lang="en-US" sz="4800" dirty="0">
                <a:solidFill>
                  <a:schemeClr val="bg1"/>
                </a:solidFill>
                <a:latin typeface="Tw Cen MT Condensed" panose="020B0606020104020203" pitchFamily="34" charset="0"/>
              </a:rPr>
              <a:t>Facebook – Local Alert</a:t>
            </a:r>
          </a:p>
        </p:txBody>
      </p:sp>
      <p:sp>
        <p:nvSpPr>
          <p:cNvPr id="11" name="TextBox 10">
            <a:extLst>
              <a:ext uri="{FF2B5EF4-FFF2-40B4-BE49-F238E27FC236}">
                <a16:creationId xmlns:a16="http://schemas.microsoft.com/office/drawing/2014/main" id="{3F2BBB1E-0CA5-461A-837F-49E63CD58C16}"/>
              </a:ext>
            </a:extLst>
          </p:cNvPr>
          <p:cNvSpPr txBox="1"/>
          <p:nvPr/>
        </p:nvSpPr>
        <p:spPr>
          <a:xfrm>
            <a:off x="152400" y="1641139"/>
            <a:ext cx="2209800" cy="4431983"/>
          </a:xfrm>
          <a:prstGeom prst="rect">
            <a:avLst/>
          </a:prstGeom>
          <a:noFill/>
        </p:spPr>
        <p:txBody>
          <a:bodyPr wrap="square" rtlCol="0">
            <a:spAutoFit/>
          </a:bodyPr>
          <a:lstStyle/>
          <a:p>
            <a:pPr marL="285750" indent="-285750">
              <a:buFont typeface="Arial" panose="020B0604020202020204" pitchFamily="34" charset="0"/>
              <a:buChar char="•"/>
            </a:pPr>
            <a:r>
              <a:rPr lang="en-US" sz="2400" u="sng" dirty="0">
                <a:solidFill>
                  <a:srgbClr val="051132"/>
                </a:solidFill>
              </a:rPr>
              <a:t>Local Alert</a:t>
            </a:r>
            <a:r>
              <a:rPr lang="en-US" sz="2400" dirty="0">
                <a:solidFill>
                  <a:srgbClr val="051132"/>
                </a:solidFill>
              </a:rPr>
              <a:t>: Targets the audience in your area whether they follow you or not.</a:t>
            </a:r>
          </a:p>
          <a:p>
            <a:pPr marL="285750" indent="-285750">
              <a:buFont typeface="Arial" panose="020B0604020202020204" pitchFamily="34" charset="0"/>
              <a:buChar char="•"/>
            </a:pPr>
            <a:r>
              <a:rPr lang="en-US" sz="2400" dirty="0">
                <a:solidFill>
                  <a:srgbClr val="051132"/>
                </a:solidFill>
              </a:rPr>
              <a:t>Anyone in that area will see the local alert</a:t>
            </a:r>
          </a:p>
          <a:p>
            <a:endParaRPr lang="en-US" dirty="0">
              <a:solidFill>
                <a:srgbClr val="051132"/>
              </a:solidFill>
            </a:endParaRP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9E4B6C68-859B-580E-B03F-8A0C10E42DD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43200" y="1379513"/>
            <a:ext cx="5839313" cy="5426641"/>
          </a:xfrm>
          <a:prstGeom prst="rect">
            <a:avLst/>
          </a:prstGeom>
        </p:spPr>
      </p:pic>
      <p:sp>
        <p:nvSpPr>
          <p:cNvPr id="14" name="TextBox 13">
            <a:extLst>
              <a:ext uri="{FF2B5EF4-FFF2-40B4-BE49-F238E27FC236}">
                <a16:creationId xmlns:a16="http://schemas.microsoft.com/office/drawing/2014/main" id="{3AE9A082-E918-9694-E3FA-BB375F9F6D45}"/>
              </a:ext>
            </a:extLst>
          </p:cNvPr>
          <p:cNvSpPr txBox="1"/>
          <p:nvPr/>
        </p:nvSpPr>
        <p:spPr>
          <a:xfrm>
            <a:off x="5867400" y="4267200"/>
            <a:ext cx="762000" cy="726538"/>
          </a:xfrm>
          <a:prstGeom prst="rect">
            <a:avLst/>
          </a:prstGeom>
          <a:noFill/>
          <a:ln w="762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125846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ALL HAZARDS THREATS</a:t>
            </a:r>
          </a:p>
        </p:txBody>
      </p:sp>
      <p:pic>
        <p:nvPicPr>
          <p:cNvPr id="7" name="Picture 6">
            <a:extLst>
              <a:ext uri="{FF2B5EF4-FFF2-40B4-BE49-F238E27FC236}">
                <a16:creationId xmlns:a16="http://schemas.microsoft.com/office/drawing/2014/main" id="{3BD52273-B001-4061-A362-873A086C3E06}"/>
              </a:ext>
            </a:extLst>
          </p:cNvPr>
          <p:cNvPicPr>
            <a:picLocks noChangeAspect="1"/>
          </p:cNvPicPr>
          <p:nvPr/>
        </p:nvPicPr>
        <p:blipFill>
          <a:blip r:embed="rId3"/>
          <a:stretch>
            <a:fillRect/>
          </a:stretch>
        </p:blipFill>
        <p:spPr>
          <a:xfrm>
            <a:off x="0" y="-22567"/>
            <a:ext cx="9144000" cy="1402080"/>
          </a:xfrm>
          <a:prstGeom prst="rect">
            <a:avLst/>
          </a:prstGeom>
        </p:spPr>
      </p:pic>
      <p:sp>
        <p:nvSpPr>
          <p:cNvPr id="12" name="TextBox 11">
            <a:hlinkClick r:id="rId4"/>
            <a:extLst>
              <a:ext uri="{FF2B5EF4-FFF2-40B4-BE49-F238E27FC236}">
                <a16:creationId xmlns:a16="http://schemas.microsoft.com/office/drawing/2014/main" id="{AC929184-CD16-4378-919C-EE6F1D824E39}"/>
              </a:ext>
            </a:extLst>
          </p:cNvPr>
          <p:cNvSpPr txBox="1"/>
          <p:nvPr/>
        </p:nvSpPr>
        <p:spPr>
          <a:xfrm>
            <a:off x="1510762" y="229566"/>
            <a:ext cx="7328438" cy="830997"/>
          </a:xfrm>
          <a:prstGeom prst="rect">
            <a:avLst/>
          </a:prstGeom>
          <a:noFill/>
        </p:spPr>
        <p:txBody>
          <a:bodyPr wrap="square" rtlCol="0">
            <a:spAutoFit/>
          </a:bodyPr>
          <a:lstStyle/>
          <a:p>
            <a:pPr algn="ctr"/>
            <a:r>
              <a:rPr lang="en-US" sz="4800" dirty="0">
                <a:solidFill>
                  <a:schemeClr val="bg1"/>
                </a:solidFill>
                <a:latin typeface="Tw Cen MT Condensed" panose="020B0606020104020203" pitchFamily="34" charset="0"/>
              </a:rPr>
              <a:t>Facebook – Local Alert</a:t>
            </a: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C569002B-C7D8-27E8-EE5C-AF32B4364ED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57600" y="1396664"/>
            <a:ext cx="4943293" cy="5442475"/>
          </a:xfrm>
          <a:prstGeom prst="rect">
            <a:avLst/>
          </a:prstGeom>
        </p:spPr>
      </p:pic>
      <p:sp>
        <p:nvSpPr>
          <p:cNvPr id="6" name="TextBox 5">
            <a:extLst>
              <a:ext uri="{FF2B5EF4-FFF2-40B4-BE49-F238E27FC236}">
                <a16:creationId xmlns:a16="http://schemas.microsoft.com/office/drawing/2014/main" id="{5D2F6BE8-9D1F-D616-FE70-1CDBDEE4AC39}"/>
              </a:ext>
            </a:extLst>
          </p:cNvPr>
          <p:cNvSpPr txBox="1"/>
          <p:nvPr/>
        </p:nvSpPr>
        <p:spPr>
          <a:xfrm>
            <a:off x="152400" y="1855743"/>
            <a:ext cx="3343093" cy="452431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51132"/>
                </a:solidFill>
              </a:rPr>
              <a:t>Affected Area</a:t>
            </a:r>
          </a:p>
          <a:p>
            <a:endParaRPr lang="en-US" sz="3200" dirty="0">
              <a:solidFill>
                <a:srgbClr val="051132"/>
              </a:solidFill>
            </a:endParaRPr>
          </a:p>
          <a:p>
            <a:pPr marL="457200" indent="-457200">
              <a:buFont typeface="Arial" panose="020B0604020202020204" pitchFamily="34" charset="0"/>
              <a:buChar char="•"/>
            </a:pPr>
            <a:r>
              <a:rPr lang="en-US" sz="3200" dirty="0">
                <a:solidFill>
                  <a:srgbClr val="051132"/>
                </a:solidFill>
              </a:rPr>
              <a:t>Alert Duration</a:t>
            </a:r>
          </a:p>
          <a:p>
            <a:endParaRPr lang="en-US" sz="3200" dirty="0">
              <a:solidFill>
                <a:srgbClr val="051132"/>
              </a:solidFill>
            </a:endParaRPr>
          </a:p>
          <a:p>
            <a:pPr marL="457200" indent="-457200">
              <a:buFont typeface="Arial" panose="020B0604020202020204" pitchFamily="34" charset="0"/>
              <a:buChar char="•"/>
            </a:pPr>
            <a:r>
              <a:rPr lang="en-US" sz="3200" dirty="0">
                <a:solidFill>
                  <a:srgbClr val="051132"/>
                </a:solidFill>
              </a:rPr>
              <a:t>Alert Type</a:t>
            </a:r>
          </a:p>
          <a:p>
            <a:endParaRPr lang="en-US" sz="3200" dirty="0">
              <a:solidFill>
                <a:srgbClr val="051132"/>
              </a:solidFill>
            </a:endParaRPr>
          </a:p>
          <a:p>
            <a:pPr marL="457200" indent="-457200">
              <a:buFont typeface="Arial" panose="020B0604020202020204" pitchFamily="34" charset="0"/>
              <a:buChar char="•"/>
            </a:pPr>
            <a:r>
              <a:rPr lang="en-US" sz="3200" dirty="0">
                <a:solidFill>
                  <a:srgbClr val="051132"/>
                </a:solidFill>
              </a:rPr>
              <a:t>Save</a:t>
            </a:r>
          </a:p>
          <a:p>
            <a:endParaRPr lang="en-US" sz="3200" dirty="0">
              <a:solidFill>
                <a:srgbClr val="051132"/>
              </a:solidFill>
            </a:endParaRPr>
          </a:p>
          <a:p>
            <a:pPr marL="457200" indent="-457200">
              <a:buFont typeface="Arial" panose="020B0604020202020204" pitchFamily="34" charset="0"/>
              <a:buChar char="•"/>
            </a:pPr>
            <a:r>
              <a:rPr lang="en-US" sz="3200" dirty="0">
                <a:solidFill>
                  <a:srgbClr val="051132"/>
                </a:solidFill>
              </a:rPr>
              <a:t>Post</a:t>
            </a:r>
          </a:p>
        </p:txBody>
      </p:sp>
      <p:sp>
        <p:nvSpPr>
          <p:cNvPr id="9" name="TextBox 8">
            <a:extLst>
              <a:ext uri="{FF2B5EF4-FFF2-40B4-BE49-F238E27FC236}">
                <a16:creationId xmlns:a16="http://schemas.microsoft.com/office/drawing/2014/main" id="{2A96342B-7002-40B4-47DC-882FD205BDA2}"/>
              </a:ext>
            </a:extLst>
          </p:cNvPr>
          <p:cNvSpPr txBox="1"/>
          <p:nvPr/>
        </p:nvSpPr>
        <p:spPr>
          <a:xfrm>
            <a:off x="4412981" y="2625415"/>
            <a:ext cx="1378219" cy="477937"/>
          </a:xfrm>
          <a:prstGeom prst="rect">
            <a:avLst/>
          </a:prstGeom>
          <a:noFill/>
          <a:ln w="76200">
            <a:solidFill>
              <a:srgbClr val="C0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032DA875-5A9F-3C7D-18C1-3504BA2B2A55}"/>
              </a:ext>
            </a:extLst>
          </p:cNvPr>
          <p:cNvSpPr txBox="1"/>
          <p:nvPr/>
        </p:nvSpPr>
        <p:spPr>
          <a:xfrm>
            <a:off x="4353017" y="4208925"/>
            <a:ext cx="1378219" cy="477937"/>
          </a:xfrm>
          <a:prstGeom prst="rect">
            <a:avLst/>
          </a:prstGeom>
          <a:noFill/>
          <a:ln w="76200">
            <a:solidFill>
              <a:srgbClr val="C0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D7D33D5A-1CF7-A289-00BA-197E5172BCA9}"/>
              </a:ext>
            </a:extLst>
          </p:cNvPr>
          <p:cNvSpPr txBox="1"/>
          <p:nvPr/>
        </p:nvSpPr>
        <p:spPr>
          <a:xfrm>
            <a:off x="4572000" y="6418634"/>
            <a:ext cx="1378219" cy="477937"/>
          </a:xfrm>
          <a:prstGeom prst="rect">
            <a:avLst/>
          </a:prstGeom>
          <a:noFill/>
          <a:ln w="762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2771555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38261"/>
            <a:ext cx="5791200" cy="1143000"/>
          </a:xfrm>
        </p:spPr>
        <p:txBody>
          <a:bodyPr>
            <a:normAutofit/>
          </a:bodyPr>
          <a:lstStyle/>
          <a:p>
            <a:pPr algn="ctr"/>
            <a:r>
              <a:rPr lang="en-US" sz="4800">
                <a:solidFill>
                  <a:schemeClr val="bg1"/>
                </a:solidFill>
                <a:latin typeface="Tw Cen MT Condensed" charset="0"/>
                <a:ea typeface="Tw Cen MT Condensed" charset="0"/>
                <a:cs typeface="Tw Cen MT Condensed" charset="0"/>
              </a:rPr>
              <a:t>MUCH MORE THAN RESPONSE</a:t>
            </a:r>
            <a:endParaRPr lang="en-US" sz="4800" dirty="0">
              <a:solidFill>
                <a:schemeClr val="bg1"/>
              </a:solidFill>
              <a:latin typeface="Tw Cen MT Condensed" charset="0"/>
              <a:ea typeface="Tw Cen MT Condensed" charset="0"/>
              <a:cs typeface="Tw Cen MT Condensed" charset="0"/>
            </a:endParaRPr>
          </a:p>
        </p:txBody>
      </p:sp>
      <p:pic>
        <p:nvPicPr>
          <p:cNvPr id="5" name="Picture 4">
            <a:extLst>
              <a:ext uri="{FF2B5EF4-FFF2-40B4-BE49-F238E27FC236}">
                <a16:creationId xmlns:a16="http://schemas.microsoft.com/office/drawing/2014/main" id="{A0242924-40D1-666D-F9BF-A0AD10368D22}"/>
              </a:ext>
            </a:extLst>
          </p:cNvPr>
          <p:cNvPicPr>
            <a:picLocks noChangeAspect="1"/>
          </p:cNvPicPr>
          <p:nvPr/>
        </p:nvPicPr>
        <p:blipFill>
          <a:blip r:embed="rId3"/>
          <a:stretch>
            <a:fillRect/>
          </a:stretch>
        </p:blipFill>
        <p:spPr>
          <a:xfrm>
            <a:off x="0" y="0"/>
            <a:ext cx="9144000" cy="1402080"/>
          </a:xfrm>
          <a:prstGeom prst="rect">
            <a:avLst/>
          </a:prstGeom>
        </p:spPr>
      </p:pic>
      <p:sp>
        <p:nvSpPr>
          <p:cNvPr id="6" name="TextBox 5">
            <a:hlinkClick r:id="rId4"/>
            <a:extLst>
              <a:ext uri="{FF2B5EF4-FFF2-40B4-BE49-F238E27FC236}">
                <a16:creationId xmlns:a16="http://schemas.microsoft.com/office/drawing/2014/main" id="{061D4509-E039-B6CB-4CA4-E634D196EEA2}"/>
              </a:ext>
            </a:extLst>
          </p:cNvPr>
          <p:cNvSpPr txBox="1"/>
          <p:nvPr/>
        </p:nvSpPr>
        <p:spPr>
          <a:xfrm>
            <a:off x="1174480" y="273363"/>
            <a:ext cx="7328438" cy="707886"/>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WHY IS A PIO IMPORTANT?</a:t>
            </a:r>
          </a:p>
        </p:txBody>
      </p:sp>
      <p:pic>
        <p:nvPicPr>
          <p:cNvPr id="1026" name="Graphic 2">
            <a:extLst>
              <a:ext uri="{FF2B5EF4-FFF2-40B4-BE49-F238E27FC236}">
                <a16:creationId xmlns:a16="http://schemas.microsoft.com/office/drawing/2014/main" id="{301E9B70-5579-8E9A-C286-743FEF1B616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4400" y="1434204"/>
            <a:ext cx="7239000" cy="527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9863501-072A-6AED-0246-2C2ED2A4BF7D}"/>
              </a:ext>
            </a:extLst>
          </p:cNvPr>
          <p:cNvSpPr txBox="1"/>
          <p:nvPr/>
        </p:nvSpPr>
        <p:spPr>
          <a:xfrm>
            <a:off x="4114800" y="3048000"/>
            <a:ext cx="1447800" cy="497938"/>
          </a:xfrm>
          <a:prstGeom prst="rect">
            <a:avLst/>
          </a:prstGeom>
          <a:noFill/>
          <a:ln w="76200">
            <a:solidFill>
              <a:srgbClr val="C00000"/>
            </a:solidFill>
          </a:ln>
        </p:spPr>
        <p:txBody>
          <a:bodyPr wrap="square" rtlCol="0">
            <a:spAutoFit/>
          </a:bodyPr>
          <a:lstStyle/>
          <a:p>
            <a:endParaRPr lang="en-US" dirty="0"/>
          </a:p>
        </p:txBody>
      </p:sp>
      <p:sp>
        <p:nvSpPr>
          <p:cNvPr id="4" name="Arrow: Down 3">
            <a:extLst>
              <a:ext uri="{FF2B5EF4-FFF2-40B4-BE49-F238E27FC236}">
                <a16:creationId xmlns:a16="http://schemas.microsoft.com/office/drawing/2014/main" id="{1A937845-670F-2348-4953-136086AB3AE4}"/>
              </a:ext>
            </a:extLst>
          </p:cNvPr>
          <p:cNvSpPr/>
          <p:nvPr/>
        </p:nvSpPr>
        <p:spPr>
          <a:xfrm rot="2134443">
            <a:off x="5308057" y="2547342"/>
            <a:ext cx="294654" cy="56874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8B0B4A4-D007-3745-447F-516248F7C133}"/>
              </a:ext>
            </a:extLst>
          </p:cNvPr>
          <p:cNvSpPr/>
          <p:nvPr/>
        </p:nvSpPr>
        <p:spPr>
          <a:xfrm rot="5400000">
            <a:off x="5053775" y="2246692"/>
            <a:ext cx="369949" cy="8001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922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ALL HAZARDS THREATS</a:t>
            </a:r>
          </a:p>
        </p:txBody>
      </p:sp>
      <p:pic>
        <p:nvPicPr>
          <p:cNvPr id="7" name="Picture 6">
            <a:extLst>
              <a:ext uri="{FF2B5EF4-FFF2-40B4-BE49-F238E27FC236}">
                <a16:creationId xmlns:a16="http://schemas.microsoft.com/office/drawing/2014/main" id="{3BD52273-B001-4061-A362-873A086C3E06}"/>
              </a:ext>
            </a:extLst>
          </p:cNvPr>
          <p:cNvPicPr>
            <a:picLocks noChangeAspect="1"/>
          </p:cNvPicPr>
          <p:nvPr/>
        </p:nvPicPr>
        <p:blipFill>
          <a:blip r:embed="rId3"/>
          <a:stretch>
            <a:fillRect/>
          </a:stretch>
        </p:blipFill>
        <p:spPr>
          <a:xfrm>
            <a:off x="0" y="-22567"/>
            <a:ext cx="9144000" cy="1402080"/>
          </a:xfrm>
          <a:prstGeom prst="rect">
            <a:avLst/>
          </a:prstGeom>
        </p:spPr>
      </p:pic>
      <p:sp>
        <p:nvSpPr>
          <p:cNvPr id="12" name="TextBox 11">
            <a:hlinkClick r:id="rId4"/>
            <a:extLst>
              <a:ext uri="{FF2B5EF4-FFF2-40B4-BE49-F238E27FC236}">
                <a16:creationId xmlns:a16="http://schemas.microsoft.com/office/drawing/2014/main" id="{AC929184-CD16-4378-919C-EE6F1D824E39}"/>
              </a:ext>
            </a:extLst>
          </p:cNvPr>
          <p:cNvSpPr txBox="1"/>
          <p:nvPr/>
        </p:nvSpPr>
        <p:spPr>
          <a:xfrm>
            <a:off x="1510762" y="229566"/>
            <a:ext cx="7328438" cy="830997"/>
          </a:xfrm>
          <a:prstGeom prst="rect">
            <a:avLst/>
          </a:prstGeom>
          <a:noFill/>
        </p:spPr>
        <p:txBody>
          <a:bodyPr wrap="square" rtlCol="0">
            <a:spAutoFit/>
          </a:bodyPr>
          <a:lstStyle/>
          <a:p>
            <a:pPr algn="ctr"/>
            <a:r>
              <a:rPr lang="en-US" sz="4800" dirty="0">
                <a:solidFill>
                  <a:schemeClr val="bg1"/>
                </a:solidFill>
                <a:latin typeface="Tw Cen MT Condensed" panose="020B0606020104020203" pitchFamily="34" charset="0"/>
              </a:rPr>
              <a:t>Facebook – Local Alert</a:t>
            </a: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EB95AA23-C0AC-75EF-838A-A2EB0523D2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635418"/>
            <a:ext cx="3439005" cy="3867690"/>
          </a:xfrm>
          <a:prstGeom prst="rect">
            <a:avLst/>
          </a:prstGeom>
        </p:spPr>
      </p:pic>
      <p:sp>
        <p:nvSpPr>
          <p:cNvPr id="9" name="TextBox 8">
            <a:extLst>
              <a:ext uri="{FF2B5EF4-FFF2-40B4-BE49-F238E27FC236}">
                <a16:creationId xmlns:a16="http://schemas.microsoft.com/office/drawing/2014/main" id="{2A96342B-7002-40B4-47DC-882FD205BDA2}"/>
              </a:ext>
            </a:extLst>
          </p:cNvPr>
          <p:cNvSpPr txBox="1"/>
          <p:nvPr/>
        </p:nvSpPr>
        <p:spPr>
          <a:xfrm>
            <a:off x="533400" y="2286000"/>
            <a:ext cx="1378219" cy="477937"/>
          </a:xfrm>
          <a:prstGeom prst="rect">
            <a:avLst/>
          </a:prstGeom>
          <a:noFill/>
          <a:ln w="76200">
            <a:solidFill>
              <a:srgbClr val="C00000"/>
            </a:solidFill>
          </a:ln>
        </p:spPr>
        <p:txBody>
          <a:bodyPr wrap="square" rtlCol="0">
            <a:spAutoFit/>
          </a:bodyPr>
          <a:lstStyle/>
          <a:p>
            <a:endParaRPr lang="en-US" dirty="0"/>
          </a:p>
        </p:txBody>
      </p:sp>
      <p:pic>
        <p:nvPicPr>
          <p:cNvPr id="13" name="Picture 12" descr="Funnel chart&#10;&#10;Description automatically generated with medium confidence">
            <a:extLst>
              <a:ext uri="{FF2B5EF4-FFF2-40B4-BE49-F238E27FC236}">
                <a16:creationId xmlns:a16="http://schemas.microsoft.com/office/drawing/2014/main" id="{9E479513-FCC3-A584-56C2-30EEF1C44292}"/>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500" r="36666"/>
          <a:stretch/>
        </p:blipFill>
        <p:spPr>
          <a:xfrm>
            <a:off x="2895600" y="3276600"/>
            <a:ext cx="5562600" cy="2818827"/>
          </a:xfrm>
          <a:prstGeom prst="rect">
            <a:avLst/>
          </a:prstGeom>
        </p:spPr>
      </p:pic>
    </p:spTree>
    <p:extLst>
      <p:ext uri="{BB962C8B-B14F-4D97-AF65-F5344CB8AC3E}">
        <p14:creationId xmlns:p14="http://schemas.microsoft.com/office/powerpoint/2010/main" val="1941739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ALL HAZARDS THREATS</a:t>
            </a:r>
          </a:p>
        </p:txBody>
      </p:sp>
      <p:pic>
        <p:nvPicPr>
          <p:cNvPr id="7" name="Picture 6">
            <a:extLst>
              <a:ext uri="{FF2B5EF4-FFF2-40B4-BE49-F238E27FC236}">
                <a16:creationId xmlns:a16="http://schemas.microsoft.com/office/drawing/2014/main" id="{3BD52273-B001-4061-A362-873A086C3E06}"/>
              </a:ext>
            </a:extLst>
          </p:cNvPr>
          <p:cNvPicPr>
            <a:picLocks noChangeAspect="1"/>
          </p:cNvPicPr>
          <p:nvPr/>
        </p:nvPicPr>
        <p:blipFill>
          <a:blip r:embed="rId3"/>
          <a:stretch>
            <a:fillRect/>
          </a:stretch>
        </p:blipFill>
        <p:spPr>
          <a:xfrm>
            <a:off x="-1" y="-15240"/>
            <a:ext cx="9144000" cy="1402080"/>
          </a:xfrm>
          <a:prstGeom prst="rect">
            <a:avLst/>
          </a:prstGeom>
        </p:spPr>
      </p:pic>
      <p:sp>
        <p:nvSpPr>
          <p:cNvPr id="12" name="TextBox 11">
            <a:hlinkClick r:id="rId4"/>
            <a:extLst>
              <a:ext uri="{FF2B5EF4-FFF2-40B4-BE49-F238E27FC236}">
                <a16:creationId xmlns:a16="http://schemas.microsoft.com/office/drawing/2014/main" id="{AC929184-CD16-4378-919C-EE6F1D824E39}"/>
              </a:ext>
            </a:extLst>
          </p:cNvPr>
          <p:cNvSpPr txBox="1"/>
          <p:nvPr/>
        </p:nvSpPr>
        <p:spPr>
          <a:xfrm>
            <a:off x="1256328" y="337996"/>
            <a:ext cx="7612487" cy="707886"/>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MESSAGING FOR EVERYONE</a:t>
            </a:r>
          </a:p>
        </p:txBody>
      </p:sp>
      <p:sp>
        <p:nvSpPr>
          <p:cNvPr id="21" name="Title 1">
            <a:extLst>
              <a:ext uri="{FF2B5EF4-FFF2-40B4-BE49-F238E27FC236}">
                <a16:creationId xmlns:a16="http://schemas.microsoft.com/office/drawing/2014/main" id="{DDC78D32-BFDB-45E3-8986-8D81C348FB4B}"/>
              </a:ext>
            </a:extLst>
          </p:cNvPr>
          <p:cNvSpPr txBox="1">
            <a:spLocks/>
          </p:cNvSpPr>
          <p:nvPr/>
        </p:nvSpPr>
        <p:spPr>
          <a:xfrm>
            <a:off x="7116215" y="2799233"/>
            <a:ext cx="1752600" cy="5356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lnSpc>
                <a:spcPct val="85000"/>
              </a:lnSpc>
              <a:spcBef>
                <a:spcPts val="100"/>
              </a:spcBef>
              <a:spcAft>
                <a:spcPts val="100"/>
              </a:spcAft>
            </a:pPr>
            <a:endParaRPr lang="en-US" sz="3200" spc="-150" dirty="0">
              <a:solidFill>
                <a:schemeClr val="bg1"/>
              </a:solidFill>
              <a:latin typeface="Tw Cen MT Condensed" panose="020B0606020104020203" pitchFamily="34" charset="0"/>
              <a:ea typeface="Tw Cen MT Condensed" charset="0"/>
              <a:cs typeface="Tw Cen MT Condensed" charset="0"/>
            </a:endParaRPr>
          </a:p>
        </p:txBody>
      </p:sp>
      <p:pic>
        <p:nvPicPr>
          <p:cNvPr id="10" name="Picture 9" descr="Diagram&#10;&#10;Description automatically generated with medium confidence">
            <a:extLst>
              <a:ext uri="{FF2B5EF4-FFF2-40B4-BE49-F238E27FC236}">
                <a16:creationId xmlns:a16="http://schemas.microsoft.com/office/drawing/2014/main" id="{116F0BA4-DDEB-875E-AA4E-72F332B05F0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236" y="1481750"/>
            <a:ext cx="5251990" cy="514765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2AC62D76-F420-D5BD-AF25-34AB5260C92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52942" y="2246165"/>
            <a:ext cx="3733858" cy="3130085"/>
          </a:xfrm>
          <a:prstGeom prst="rect">
            <a:avLst/>
          </a:prstGeom>
        </p:spPr>
      </p:pic>
      <p:sp>
        <p:nvSpPr>
          <p:cNvPr id="11" name="TextBox 10">
            <a:extLst>
              <a:ext uri="{FF2B5EF4-FFF2-40B4-BE49-F238E27FC236}">
                <a16:creationId xmlns:a16="http://schemas.microsoft.com/office/drawing/2014/main" id="{98712A9B-7DA1-2AA2-3F53-B7E106617D50}"/>
              </a:ext>
            </a:extLst>
          </p:cNvPr>
          <p:cNvSpPr txBox="1"/>
          <p:nvPr/>
        </p:nvSpPr>
        <p:spPr>
          <a:xfrm>
            <a:off x="-1" y="1435332"/>
            <a:ext cx="2362200" cy="307777"/>
          </a:xfrm>
          <a:prstGeom prst="rect">
            <a:avLst/>
          </a:prstGeom>
          <a:noFill/>
        </p:spPr>
        <p:txBody>
          <a:bodyPr wrap="square" rtlCol="0">
            <a:spAutoFit/>
          </a:bodyPr>
          <a:lstStyle/>
          <a:p>
            <a:r>
              <a:rPr lang="en-US" sz="1400" dirty="0"/>
              <a:t>Source: 2020 Census</a:t>
            </a:r>
          </a:p>
        </p:txBody>
      </p:sp>
    </p:spTree>
    <p:extLst>
      <p:ext uri="{BB962C8B-B14F-4D97-AF65-F5344CB8AC3E}">
        <p14:creationId xmlns:p14="http://schemas.microsoft.com/office/powerpoint/2010/main" val="334009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479068FC-3E09-105D-5A6F-F0FE7AF8BA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8277" y="1447800"/>
            <a:ext cx="5567123" cy="5173687"/>
          </a:xfrm>
          <a:prstGeom prst="rect">
            <a:avLst/>
          </a:prstGeom>
        </p:spPr>
      </p:pic>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ALL HAZARDS THREATS</a:t>
            </a:r>
          </a:p>
        </p:txBody>
      </p:sp>
      <p:pic>
        <p:nvPicPr>
          <p:cNvPr id="7" name="Picture 6">
            <a:extLst>
              <a:ext uri="{FF2B5EF4-FFF2-40B4-BE49-F238E27FC236}">
                <a16:creationId xmlns:a16="http://schemas.microsoft.com/office/drawing/2014/main" id="{3BD52273-B001-4061-A362-873A086C3E06}"/>
              </a:ext>
            </a:extLst>
          </p:cNvPr>
          <p:cNvPicPr>
            <a:picLocks noChangeAspect="1"/>
          </p:cNvPicPr>
          <p:nvPr/>
        </p:nvPicPr>
        <p:blipFill>
          <a:blip r:embed="rId4"/>
          <a:stretch>
            <a:fillRect/>
          </a:stretch>
        </p:blipFill>
        <p:spPr>
          <a:xfrm>
            <a:off x="0" y="-22567"/>
            <a:ext cx="9144000" cy="1402080"/>
          </a:xfrm>
          <a:prstGeom prst="rect">
            <a:avLst/>
          </a:prstGeom>
        </p:spPr>
      </p:pic>
      <p:sp>
        <p:nvSpPr>
          <p:cNvPr id="12" name="TextBox 11">
            <a:hlinkClick r:id="rId5"/>
            <a:extLst>
              <a:ext uri="{FF2B5EF4-FFF2-40B4-BE49-F238E27FC236}">
                <a16:creationId xmlns:a16="http://schemas.microsoft.com/office/drawing/2014/main" id="{AC929184-CD16-4378-919C-EE6F1D824E39}"/>
              </a:ext>
            </a:extLst>
          </p:cNvPr>
          <p:cNvSpPr txBox="1"/>
          <p:nvPr/>
        </p:nvSpPr>
        <p:spPr>
          <a:xfrm>
            <a:off x="1295400" y="262974"/>
            <a:ext cx="7328438" cy="830997"/>
          </a:xfrm>
          <a:prstGeom prst="rect">
            <a:avLst/>
          </a:prstGeom>
          <a:noFill/>
        </p:spPr>
        <p:txBody>
          <a:bodyPr wrap="square" rtlCol="0">
            <a:spAutoFit/>
          </a:bodyPr>
          <a:lstStyle/>
          <a:p>
            <a:pPr algn="ctr"/>
            <a:r>
              <a:rPr lang="en-US" sz="4800" dirty="0">
                <a:solidFill>
                  <a:schemeClr val="bg1"/>
                </a:solidFill>
                <a:latin typeface="Tw Cen MT Condensed" panose="020B0606020104020203" pitchFamily="34" charset="0"/>
              </a:rPr>
              <a:t>Lessons Learned</a:t>
            </a:r>
          </a:p>
        </p:txBody>
      </p:sp>
      <p:sp>
        <p:nvSpPr>
          <p:cNvPr id="3" name="TextBox 2">
            <a:extLst>
              <a:ext uri="{FF2B5EF4-FFF2-40B4-BE49-F238E27FC236}">
                <a16:creationId xmlns:a16="http://schemas.microsoft.com/office/drawing/2014/main" id="{DEAC9A11-6399-811D-4766-6A3EF772AFB4}"/>
              </a:ext>
            </a:extLst>
          </p:cNvPr>
          <p:cNvSpPr txBox="1"/>
          <p:nvPr/>
        </p:nvSpPr>
        <p:spPr>
          <a:xfrm>
            <a:off x="228600" y="1981200"/>
            <a:ext cx="3467100" cy="4401205"/>
          </a:xfrm>
          <a:prstGeom prst="rect">
            <a:avLst/>
          </a:prstGeom>
          <a:solidFill>
            <a:srgbClr val="231F41"/>
          </a:solidFill>
        </p:spPr>
        <p:txBody>
          <a:bodyPr wrap="square" rtlCol="0">
            <a:spAutoFit/>
          </a:bodyPr>
          <a:lstStyle/>
          <a:p>
            <a:pPr marL="285750" indent="-285750">
              <a:buFont typeface="Arial" panose="020B0604020202020204" pitchFamily="34" charset="0"/>
              <a:buChar char="•"/>
            </a:pPr>
            <a:r>
              <a:rPr lang="en-US" sz="2000" dirty="0">
                <a:solidFill>
                  <a:schemeClr val="bg1"/>
                </a:solidFill>
                <a:latin typeface="Tw Cen MT Condensed" panose="020B0606020104020203" pitchFamily="34" charset="0"/>
              </a:rPr>
              <a:t>What You Post on Social is Considered “Official Information”</a:t>
            </a:r>
          </a:p>
          <a:p>
            <a:pPr marL="285750" indent="-285750">
              <a:buFont typeface="Arial" panose="020B0604020202020204" pitchFamily="34" charset="0"/>
              <a:buChar char="•"/>
            </a:pPr>
            <a:endParaRPr lang="en-US" sz="2000" dirty="0">
              <a:solidFill>
                <a:schemeClr val="bg1"/>
              </a:solidFill>
              <a:latin typeface="Tw Cen MT Condensed" panose="020B0606020104020203" pitchFamily="34" charset="0"/>
            </a:endParaRPr>
          </a:p>
          <a:p>
            <a:pPr marL="285750" indent="-285750">
              <a:buFont typeface="Arial" panose="020B0604020202020204" pitchFamily="34" charset="0"/>
              <a:buChar char="•"/>
            </a:pPr>
            <a:r>
              <a:rPr lang="en-US" sz="2000" dirty="0">
                <a:solidFill>
                  <a:schemeClr val="bg1"/>
                </a:solidFill>
                <a:latin typeface="Tw Cen MT Condensed" panose="020B0606020104020203" pitchFamily="34" charset="0"/>
              </a:rPr>
              <a:t>Respond to comments on social media only to correct misinformation or answer a basic question</a:t>
            </a:r>
          </a:p>
          <a:p>
            <a:pPr marL="285750" indent="-285750">
              <a:buFont typeface="Arial" panose="020B0604020202020204" pitchFamily="34" charset="0"/>
              <a:buChar char="•"/>
            </a:pPr>
            <a:endParaRPr lang="en-US" sz="2000" dirty="0">
              <a:solidFill>
                <a:schemeClr val="bg1"/>
              </a:solidFill>
              <a:latin typeface="Tw Cen MT Condensed" panose="020B0606020104020203" pitchFamily="34" charset="0"/>
            </a:endParaRPr>
          </a:p>
          <a:p>
            <a:pPr marL="285750" indent="-285750">
              <a:buFont typeface="Arial" panose="020B0604020202020204" pitchFamily="34" charset="0"/>
              <a:buChar char="•"/>
            </a:pPr>
            <a:r>
              <a:rPr lang="en-US" sz="2000" dirty="0">
                <a:solidFill>
                  <a:schemeClr val="bg1"/>
                </a:solidFill>
                <a:latin typeface="Tw Cen MT Condensed" panose="020B0606020104020203" pitchFamily="34" charset="0"/>
              </a:rPr>
              <a:t>Correct a social media post when needed, and say why you corrected it*</a:t>
            </a:r>
          </a:p>
          <a:p>
            <a:pPr marL="285750" indent="-285750">
              <a:buFont typeface="Arial" panose="020B0604020202020204" pitchFamily="34" charset="0"/>
              <a:buChar char="•"/>
            </a:pPr>
            <a:endParaRPr lang="en-US" sz="2000" dirty="0">
              <a:solidFill>
                <a:schemeClr val="bg1"/>
              </a:solidFill>
              <a:latin typeface="Tw Cen MT Condensed" panose="020B0606020104020203" pitchFamily="34" charset="0"/>
            </a:endParaRPr>
          </a:p>
          <a:p>
            <a:pPr marL="285750" indent="-285750">
              <a:buFont typeface="Arial" panose="020B0604020202020204" pitchFamily="34" charset="0"/>
              <a:buChar char="•"/>
            </a:pPr>
            <a:r>
              <a:rPr lang="en-US" sz="2000" dirty="0">
                <a:solidFill>
                  <a:schemeClr val="bg1"/>
                </a:solidFill>
                <a:latin typeface="Tw Cen MT Condensed" panose="020B0606020104020203" pitchFamily="34" charset="0"/>
              </a:rPr>
              <a:t>Date your post if using the word “today” or “tomorrow” due to algorithms and users seeing it later than intended</a:t>
            </a:r>
          </a:p>
        </p:txBody>
      </p:sp>
      <p:sp>
        <p:nvSpPr>
          <p:cNvPr id="8" name="TextBox 7">
            <a:extLst>
              <a:ext uri="{FF2B5EF4-FFF2-40B4-BE49-F238E27FC236}">
                <a16:creationId xmlns:a16="http://schemas.microsoft.com/office/drawing/2014/main" id="{7C0CD0AF-A0DF-88A6-397E-C2AC156837CD}"/>
              </a:ext>
            </a:extLst>
          </p:cNvPr>
          <p:cNvSpPr txBox="1"/>
          <p:nvPr/>
        </p:nvSpPr>
        <p:spPr>
          <a:xfrm>
            <a:off x="5333999" y="2590800"/>
            <a:ext cx="685801" cy="477937"/>
          </a:xfrm>
          <a:prstGeom prst="rect">
            <a:avLst/>
          </a:prstGeom>
          <a:noFill/>
          <a:ln w="762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3742266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38261"/>
            <a:ext cx="5791200" cy="1143000"/>
          </a:xfrm>
        </p:spPr>
        <p:txBody>
          <a:bodyPr>
            <a:normAutofit/>
          </a:bodyPr>
          <a:lstStyle/>
          <a:p>
            <a:pPr algn="ctr"/>
            <a:r>
              <a:rPr lang="en-US" sz="4800">
                <a:solidFill>
                  <a:schemeClr val="bg1"/>
                </a:solidFill>
                <a:latin typeface="Tw Cen MT Condensed" charset="0"/>
                <a:ea typeface="Tw Cen MT Condensed" charset="0"/>
                <a:cs typeface="Tw Cen MT Condensed" charset="0"/>
              </a:rPr>
              <a:t>MUCH MORE THAN RESPONSE</a:t>
            </a:r>
            <a:endParaRPr lang="en-US" sz="4800" dirty="0">
              <a:solidFill>
                <a:schemeClr val="bg1"/>
              </a:solidFill>
              <a:latin typeface="Tw Cen MT Condensed" charset="0"/>
              <a:ea typeface="Tw Cen MT Condensed" charset="0"/>
              <a:cs typeface="Tw Cen MT Condensed" charset="0"/>
            </a:endParaRPr>
          </a:p>
        </p:txBody>
      </p:sp>
      <p:pic>
        <p:nvPicPr>
          <p:cNvPr id="5" name="Picture 4">
            <a:extLst>
              <a:ext uri="{FF2B5EF4-FFF2-40B4-BE49-F238E27FC236}">
                <a16:creationId xmlns:a16="http://schemas.microsoft.com/office/drawing/2014/main" id="{A0242924-40D1-666D-F9BF-A0AD10368D22}"/>
              </a:ext>
            </a:extLst>
          </p:cNvPr>
          <p:cNvPicPr>
            <a:picLocks noChangeAspect="1"/>
          </p:cNvPicPr>
          <p:nvPr/>
        </p:nvPicPr>
        <p:blipFill>
          <a:blip r:embed="rId3"/>
          <a:stretch>
            <a:fillRect/>
          </a:stretch>
        </p:blipFill>
        <p:spPr>
          <a:xfrm>
            <a:off x="0" y="0"/>
            <a:ext cx="9144000" cy="1402080"/>
          </a:xfrm>
          <a:prstGeom prst="rect">
            <a:avLst/>
          </a:prstGeom>
        </p:spPr>
      </p:pic>
      <p:sp>
        <p:nvSpPr>
          <p:cNvPr id="6" name="TextBox 5">
            <a:hlinkClick r:id="rId4"/>
            <a:extLst>
              <a:ext uri="{FF2B5EF4-FFF2-40B4-BE49-F238E27FC236}">
                <a16:creationId xmlns:a16="http://schemas.microsoft.com/office/drawing/2014/main" id="{061D4509-E039-B6CB-4CA4-E634D196EEA2}"/>
              </a:ext>
            </a:extLst>
          </p:cNvPr>
          <p:cNvSpPr txBox="1"/>
          <p:nvPr/>
        </p:nvSpPr>
        <p:spPr>
          <a:xfrm>
            <a:off x="1174480" y="273363"/>
            <a:ext cx="7328438" cy="707886"/>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The Work of a PIO</a:t>
            </a:r>
          </a:p>
        </p:txBody>
      </p:sp>
      <p:pic>
        <p:nvPicPr>
          <p:cNvPr id="9" name="Picture 8" descr="A picture containing company name&#10;&#10;Description automatically generated">
            <a:extLst>
              <a:ext uri="{FF2B5EF4-FFF2-40B4-BE49-F238E27FC236}">
                <a16:creationId xmlns:a16="http://schemas.microsoft.com/office/drawing/2014/main" id="{E69CE175-5A77-79E5-96B7-AF81490ED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607684"/>
            <a:ext cx="4790867" cy="4790867"/>
          </a:xfrm>
          <a:prstGeom prst="rect">
            <a:avLst/>
          </a:prstGeom>
        </p:spPr>
      </p:pic>
      <p:sp>
        <p:nvSpPr>
          <p:cNvPr id="10" name="TextBox 9">
            <a:extLst>
              <a:ext uri="{FF2B5EF4-FFF2-40B4-BE49-F238E27FC236}">
                <a16:creationId xmlns:a16="http://schemas.microsoft.com/office/drawing/2014/main" id="{E2B7F6F4-85CF-AA93-A703-A5CEF2AD5FBD}"/>
              </a:ext>
            </a:extLst>
          </p:cNvPr>
          <p:cNvSpPr txBox="1"/>
          <p:nvPr/>
        </p:nvSpPr>
        <p:spPr>
          <a:xfrm>
            <a:off x="4953000" y="2286000"/>
            <a:ext cx="3733800" cy="1323439"/>
          </a:xfrm>
          <a:prstGeom prst="rect">
            <a:avLst/>
          </a:prstGeom>
          <a:noFill/>
        </p:spPr>
        <p:txBody>
          <a:bodyPr wrap="square" rtlCol="0">
            <a:spAutoFit/>
          </a:bodyPr>
          <a:lstStyle/>
          <a:p>
            <a:pPr algn="ctr"/>
            <a:r>
              <a:rPr lang="en-US" sz="4000" dirty="0">
                <a:solidFill>
                  <a:srgbClr val="002060"/>
                </a:solidFill>
              </a:rPr>
              <a:t>Planning and Training</a:t>
            </a:r>
          </a:p>
        </p:txBody>
      </p:sp>
      <p:sp>
        <p:nvSpPr>
          <p:cNvPr id="11" name="TextBox 10">
            <a:extLst>
              <a:ext uri="{FF2B5EF4-FFF2-40B4-BE49-F238E27FC236}">
                <a16:creationId xmlns:a16="http://schemas.microsoft.com/office/drawing/2014/main" id="{15815D90-1F24-1A5F-6646-0674D30428C2}"/>
              </a:ext>
            </a:extLst>
          </p:cNvPr>
          <p:cNvSpPr txBox="1"/>
          <p:nvPr/>
        </p:nvSpPr>
        <p:spPr>
          <a:xfrm>
            <a:off x="4838699" y="5029200"/>
            <a:ext cx="3733800" cy="707886"/>
          </a:xfrm>
          <a:prstGeom prst="rect">
            <a:avLst/>
          </a:prstGeom>
          <a:noFill/>
        </p:spPr>
        <p:txBody>
          <a:bodyPr wrap="square" rtlCol="0">
            <a:spAutoFit/>
          </a:bodyPr>
          <a:lstStyle/>
          <a:p>
            <a:pPr algn="ctr"/>
            <a:r>
              <a:rPr lang="en-US" sz="4000" dirty="0">
                <a:solidFill>
                  <a:srgbClr val="002060"/>
                </a:solidFill>
              </a:rPr>
              <a:t>Executing</a:t>
            </a:r>
          </a:p>
        </p:txBody>
      </p:sp>
    </p:spTree>
    <p:extLst>
      <p:ext uri="{BB962C8B-B14F-4D97-AF65-F5344CB8AC3E}">
        <p14:creationId xmlns:p14="http://schemas.microsoft.com/office/powerpoint/2010/main" val="1993516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tables&#10;&#10;Description automatically generated with medium confidence">
            <a:extLst>
              <a:ext uri="{FF2B5EF4-FFF2-40B4-BE49-F238E27FC236}">
                <a16:creationId xmlns:a16="http://schemas.microsoft.com/office/drawing/2014/main" id="{530D9D21-C442-FF11-AAB6-2718F68726AC}"/>
              </a:ext>
            </a:extLst>
          </p:cNvPr>
          <p:cNvPicPr>
            <a:picLocks noChangeAspect="1"/>
          </p:cNvPicPr>
          <p:nvPr/>
        </p:nvPicPr>
        <p:blipFill>
          <a:blip r:embed="rId3" cstate="email">
            <a:alphaModFix amt="16000"/>
            <a:extLst>
              <a:ext uri="{28A0092B-C50C-407E-A947-70E740481C1C}">
                <a14:useLocalDpi xmlns:a14="http://schemas.microsoft.com/office/drawing/2010/main" val="0"/>
              </a:ext>
            </a:extLst>
          </a:blip>
          <a:stretch>
            <a:fillRect/>
          </a:stretch>
        </p:blipFill>
        <p:spPr>
          <a:xfrm>
            <a:off x="24319" y="1399118"/>
            <a:ext cx="9144000" cy="5707586"/>
          </a:xfrm>
          <a:prstGeom prst="rect">
            <a:avLst/>
          </a:prstGeom>
          <a:effectLst>
            <a:glow rad="127000">
              <a:schemeClr val="accent1">
                <a:alpha val="0"/>
              </a:schemeClr>
            </a:glow>
          </a:effectLst>
        </p:spPr>
      </p:pic>
      <p:sp>
        <p:nvSpPr>
          <p:cNvPr id="2" name="Title 1"/>
          <p:cNvSpPr>
            <a:spLocks noGrp="1"/>
          </p:cNvSpPr>
          <p:nvPr>
            <p:ph type="title"/>
          </p:nvPr>
        </p:nvSpPr>
        <p:spPr>
          <a:xfrm>
            <a:off x="2895600" y="304800"/>
            <a:ext cx="5791200" cy="1143000"/>
          </a:xfrm>
        </p:spPr>
        <p:txBody>
          <a:bodyPr>
            <a:normAutofit/>
          </a:bodyPr>
          <a:lstStyle/>
          <a:p>
            <a:pPr algn="ctr"/>
            <a:r>
              <a:rPr lang="en-US" sz="4800" dirty="0">
                <a:solidFill>
                  <a:schemeClr val="bg1"/>
                </a:solidFill>
                <a:latin typeface="Tw Cen MT Condensed" charset="0"/>
                <a:ea typeface="Tw Cen MT Condensed" charset="0"/>
                <a:cs typeface="Tw Cen MT Condensed" charset="0"/>
              </a:rPr>
              <a:t>ALL HAZARDS THREATS</a:t>
            </a:r>
          </a:p>
        </p:txBody>
      </p:sp>
      <p:pic>
        <p:nvPicPr>
          <p:cNvPr id="7" name="Picture 6">
            <a:extLst>
              <a:ext uri="{FF2B5EF4-FFF2-40B4-BE49-F238E27FC236}">
                <a16:creationId xmlns:a16="http://schemas.microsoft.com/office/drawing/2014/main" id="{3BD52273-B001-4061-A362-873A086C3E06}"/>
              </a:ext>
            </a:extLst>
          </p:cNvPr>
          <p:cNvPicPr>
            <a:picLocks noChangeAspect="1"/>
          </p:cNvPicPr>
          <p:nvPr/>
        </p:nvPicPr>
        <p:blipFill>
          <a:blip r:embed="rId4"/>
          <a:stretch>
            <a:fillRect/>
          </a:stretch>
        </p:blipFill>
        <p:spPr>
          <a:xfrm>
            <a:off x="-1" y="-15240"/>
            <a:ext cx="9144000" cy="1402080"/>
          </a:xfrm>
          <a:prstGeom prst="rect">
            <a:avLst/>
          </a:prstGeom>
        </p:spPr>
      </p:pic>
      <p:sp>
        <p:nvSpPr>
          <p:cNvPr id="12" name="TextBox 11">
            <a:hlinkClick r:id="rId5"/>
            <a:extLst>
              <a:ext uri="{FF2B5EF4-FFF2-40B4-BE49-F238E27FC236}">
                <a16:creationId xmlns:a16="http://schemas.microsoft.com/office/drawing/2014/main" id="{AC929184-CD16-4378-919C-EE6F1D824E39}"/>
              </a:ext>
            </a:extLst>
          </p:cNvPr>
          <p:cNvSpPr txBox="1"/>
          <p:nvPr/>
        </p:nvSpPr>
        <p:spPr>
          <a:xfrm>
            <a:off x="1256328" y="337996"/>
            <a:ext cx="7612487" cy="707886"/>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HOW TO MAKE AN ACTION PLAN?</a:t>
            </a:r>
          </a:p>
        </p:txBody>
      </p:sp>
      <p:sp>
        <p:nvSpPr>
          <p:cNvPr id="21" name="Title 1">
            <a:extLst>
              <a:ext uri="{FF2B5EF4-FFF2-40B4-BE49-F238E27FC236}">
                <a16:creationId xmlns:a16="http://schemas.microsoft.com/office/drawing/2014/main" id="{DDC78D32-BFDB-45E3-8986-8D81C348FB4B}"/>
              </a:ext>
            </a:extLst>
          </p:cNvPr>
          <p:cNvSpPr txBox="1">
            <a:spLocks/>
          </p:cNvSpPr>
          <p:nvPr/>
        </p:nvSpPr>
        <p:spPr>
          <a:xfrm>
            <a:off x="7116215" y="2799233"/>
            <a:ext cx="1752600" cy="5356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lnSpc>
                <a:spcPct val="85000"/>
              </a:lnSpc>
              <a:spcBef>
                <a:spcPts val="100"/>
              </a:spcBef>
              <a:spcAft>
                <a:spcPts val="100"/>
              </a:spcAft>
            </a:pPr>
            <a:endParaRPr lang="en-US" sz="3200" spc="-150" dirty="0">
              <a:solidFill>
                <a:schemeClr val="bg1"/>
              </a:solidFill>
              <a:latin typeface="Tw Cen MT Condensed" panose="020B0606020104020203" pitchFamily="34" charset="0"/>
              <a:ea typeface="Tw Cen MT Condensed" charset="0"/>
              <a:cs typeface="Tw Cen MT Condensed" charset="0"/>
            </a:endParaRPr>
          </a:p>
        </p:txBody>
      </p:sp>
      <p:sp>
        <p:nvSpPr>
          <p:cNvPr id="3" name="TextBox 2">
            <a:extLst>
              <a:ext uri="{FF2B5EF4-FFF2-40B4-BE49-F238E27FC236}">
                <a16:creationId xmlns:a16="http://schemas.microsoft.com/office/drawing/2014/main" id="{5F2AB876-7611-32B7-961D-66A5CFBEEFD1}"/>
              </a:ext>
            </a:extLst>
          </p:cNvPr>
          <p:cNvSpPr txBox="1"/>
          <p:nvPr/>
        </p:nvSpPr>
        <p:spPr>
          <a:xfrm>
            <a:off x="275185" y="1801036"/>
            <a:ext cx="8640215" cy="4401205"/>
          </a:xfrm>
          <a:prstGeom prst="rect">
            <a:avLst/>
          </a:prstGeom>
          <a:noFill/>
          <a:ln w="57150">
            <a:solidFill>
              <a:srgbClr val="231F41"/>
            </a:solidFill>
          </a:ln>
        </p:spPr>
        <p:txBody>
          <a:bodyPr wrap="square" rtlCol="0">
            <a:spAutoFit/>
          </a:bodyPr>
          <a:lstStyle/>
          <a:p>
            <a:pPr marL="285750" indent="-285750">
              <a:buFont typeface="Arial" panose="020B0604020202020204" pitchFamily="34" charset="0"/>
              <a:buChar char="•"/>
            </a:pPr>
            <a:r>
              <a:rPr lang="en-US" sz="2000" b="1" dirty="0"/>
              <a:t>Have an emergency messaging plan and have more than one person who can send the message out.</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Collaborate with County Emergency Manager</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Have a tabletop exercise</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Have active shooter/bomb threat drill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Write policies for a potential call center or parent hotline, bus transfer plans (find drivers), reunification centers, and who will speak to the media.</a:t>
            </a:r>
          </a:p>
          <a:p>
            <a:endParaRPr lang="en-US" sz="2000" dirty="0"/>
          </a:p>
          <a:p>
            <a:endParaRPr lang="en-US" sz="2000" dirty="0"/>
          </a:p>
        </p:txBody>
      </p:sp>
    </p:spTree>
    <p:extLst>
      <p:ext uri="{BB962C8B-B14F-4D97-AF65-F5344CB8AC3E}">
        <p14:creationId xmlns:p14="http://schemas.microsoft.com/office/powerpoint/2010/main" val="2026319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38261"/>
            <a:ext cx="5791200" cy="1143000"/>
          </a:xfrm>
        </p:spPr>
        <p:txBody>
          <a:bodyPr>
            <a:normAutofit/>
          </a:bodyPr>
          <a:lstStyle/>
          <a:p>
            <a:pPr algn="ctr"/>
            <a:r>
              <a:rPr lang="en-US" sz="4800">
                <a:solidFill>
                  <a:schemeClr val="bg1"/>
                </a:solidFill>
                <a:latin typeface="Tw Cen MT Condensed" charset="0"/>
                <a:ea typeface="Tw Cen MT Condensed" charset="0"/>
                <a:cs typeface="Tw Cen MT Condensed" charset="0"/>
              </a:rPr>
              <a:t>MUCH MORE THAN RESPONSE</a:t>
            </a:r>
            <a:endParaRPr lang="en-US" sz="4800" dirty="0">
              <a:solidFill>
                <a:schemeClr val="bg1"/>
              </a:solidFill>
              <a:latin typeface="Tw Cen MT Condensed" charset="0"/>
              <a:ea typeface="Tw Cen MT Condensed" charset="0"/>
              <a:cs typeface="Tw Cen MT Condensed" charset="0"/>
            </a:endParaRPr>
          </a:p>
        </p:txBody>
      </p:sp>
      <p:pic>
        <p:nvPicPr>
          <p:cNvPr id="5" name="Picture 4">
            <a:extLst>
              <a:ext uri="{FF2B5EF4-FFF2-40B4-BE49-F238E27FC236}">
                <a16:creationId xmlns:a16="http://schemas.microsoft.com/office/drawing/2014/main" id="{A0242924-40D1-666D-F9BF-A0AD10368D22}"/>
              </a:ext>
            </a:extLst>
          </p:cNvPr>
          <p:cNvPicPr>
            <a:picLocks noChangeAspect="1"/>
          </p:cNvPicPr>
          <p:nvPr/>
        </p:nvPicPr>
        <p:blipFill>
          <a:blip r:embed="rId3"/>
          <a:stretch>
            <a:fillRect/>
          </a:stretch>
        </p:blipFill>
        <p:spPr>
          <a:xfrm>
            <a:off x="-1" y="-15240"/>
            <a:ext cx="9144000" cy="1402080"/>
          </a:xfrm>
          <a:prstGeom prst="rect">
            <a:avLst/>
          </a:prstGeom>
        </p:spPr>
      </p:pic>
      <p:sp>
        <p:nvSpPr>
          <p:cNvPr id="6" name="TextBox 5">
            <a:hlinkClick r:id="rId4"/>
            <a:extLst>
              <a:ext uri="{FF2B5EF4-FFF2-40B4-BE49-F238E27FC236}">
                <a16:creationId xmlns:a16="http://schemas.microsoft.com/office/drawing/2014/main" id="{061D4509-E039-B6CB-4CA4-E634D196EEA2}"/>
              </a:ext>
            </a:extLst>
          </p:cNvPr>
          <p:cNvSpPr txBox="1"/>
          <p:nvPr/>
        </p:nvSpPr>
        <p:spPr>
          <a:xfrm>
            <a:off x="1284685" y="278378"/>
            <a:ext cx="7328438" cy="707886"/>
          </a:xfrm>
          <a:prstGeom prst="rect">
            <a:avLst/>
          </a:prstGeom>
          <a:noFill/>
        </p:spPr>
        <p:txBody>
          <a:bodyPr wrap="square" rtlCol="0">
            <a:spAutoFit/>
          </a:bodyPr>
          <a:lstStyle/>
          <a:p>
            <a:pPr algn="ctr"/>
            <a:r>
              <a:rPr lang="en-US" sz="4000" dirty="0">
                <a:solidFill>
                  <a:schemeClr val="bg1"/>
                </a:solidFill>
                <a:latin typeface="Tw Cen MT Condensed" panose="020B0606020104020203" pitchFamily="34" charset="0"/>
              </a:rPr>
              <a:t>HOW DO I PLAN?</a:t>
            </a:r>
          </a:p>
        </p:txBody>
      </p:sp>
      <p:sp>
        <p:nvSpPr>
          <p:cNvPr id="9" name="TextBox 8">
            <a:extLst>
              <a:ext uri="{FF2B5EF4-FFF2-40B4-BE49-F238E27FC236}">
                <a16:creationId xmlns:a16="http://schemas.microsoft.com/office/drawing/2014/main" id="{BB78DDF1-4E2C-9253-F36F-A3C215EED0E4}"/>
              </a:ext>
            </a:extLst>
          </p:cNvPr>
          <p:cNvSpPr txBox="1"/>
          <p:nvPr/>
        </p:nvSpPr>
        <p:spPr>
          <a:xfrm>
            <a:off x="126458" y="2057400"/>
            <a:ext cx="8891081" cy="3693319"/>
          </a:xfrm>
          <a:prstGeom prst="rect">
            <a:avLst/>
          </a:prstGeom>
          <a:noFill/>
          <a:ln w="57150">
            <a:solidFill>
              <a:srgbClr val="E22A51"/>
            </a:solidFill>
          </a:ln>
        </p:spPr>
        <p:txBody>
          <a:bodyPr wrap="square" rtlCol="0">
            <a:spAutoFit/>
          </a:bodyPr>
          <a:lstStyle/>
          <a:p>
            <a:pPr marL="285750" indent="-285750">
              <a:buFont typeface="Arial" panose="020B0604020202020204" pitchFamily="34" charset="0"/>
              <a:buChar char="•"/>
            </a:pPr>
            <a:r>
              <a:rPr lang="en-US" dirty="0">
                <a:latin typeface="Tw Cen MT" panose="020B0602020104020603" pitchFamily="34" charset="0"/>
              </a:rPr>
              <a:t>Have a written policy of who can speak to the media. Make sure there are backups.</a:t>
            </a:r>
          </a:p>
          <a:p>
            <a:pPr marL="742950" lvl="1" indent="-285750">
              <a:buFont typeface="Arial" panose="020B0604020202020204" pitchFamily="34" charset="0"/>
              <a:buChar char="•"/>
            </a:pPr>
            <a:r>
              <a:rPr lang="en-US" dirty="0">
                <a:latin typeface="Tw Cen MT" panose="020B0602020104020603" pitchFamily="34" charset="0"/>
              </a:rPr>
              <a:t>Staffing identified for a call center and/or Joint Information Center</a:t>
            </a:r>
          </a:p>
          <a:p>
            <a:pPr marL="285750" indent="-285750">
              <a:buFont typeface="Arial" panose="020B0604020202020204" pitchFamily="34" charset="0"/>
              <a:buChar char="•"/>
            </a:pPr>
            <a:endParaRPr lang="en-US" dirty="0">
              <a:latin typeface="Tw Cen MT" panose="020B0602020104020603" pitchFamily="34" charset="0"/>
            </a:endParaRPr>
          </a:p>
          <a:p>
            <a:pPr marL="285750" indent="-285750">
              <a:buFont typeface="Arial" panose="020B0604020202020204" pitchFamily="34" charset="0"/>
              <a:buChar char="•"/>
            </a:pPr>
            <a:r>
              <a:rPr lang="en-US" dirty="0">
                <a:latin typeface="Tw Cen MT" panose="020B0602020104020603" pitchFamily="34" charset="0"/>
              </a:rPr>
              <a:t>Have a written emergency message that can be pushed out to media, social media, text message alerts, and phone calls. Create a template message to help organize your thoughts:</a:t>
            </a:r>
          </a:p>
          <a:p>
            <a:pPr marL="285750" indent="-285750">
              <a:buFont typeface="Arial" panose="020B0604020202020204" pitchFamily="34" charset="0"/>
              <a:buChar char="•"/>
            </a:pPr>
            <a:endParaRPr lang="en-US" b="1" i="1" dirty="0">
              <a:latin typeface="Tw Cen MT" panose="020B0602020104020603" pitchFamily="34" charset="0"/>
            </a:endParaRPr>
          </a:p>
          <a:p>
            <a:pPr algn="ctr"/>
            <a:r>
              <a:rPr lang="en-US" b="1" i="1" dirty="0">
                <a:latin typeface="Tw Cen MT" panose="020B0602020104020603" pitchFamily="34" charset="0"/>
              </a:rPr>
              <a:t>	“_____ School is/has experiencing/ed  _______. To keep students safe the campus is on lockdown. No one is allowed to leave or enter the school grounds. Updates will be provided when available.”</a:t>
            </a:r>
          </a:p>
          <a:p>
            <a:pPr marL="285750" indent="-285750">
              <a:buFont typeface="Arial" panose="020B0604020202020204" pitchFamily="34" charset="0"/>
              <a:buChar char="•"/>
            </a:pPr>
            <a:endParaRPr lang="en-US" b="1" i="1" dirty="0">
              <a:latin typeface="Tw Cen MT" panose="020B0602020104020603" pitchFamily="34" charset="0"/>
            </a:endParaRPr>
          </a:p>
          <a:p>
            <a:pPr marL="285750" indent="-285750">
              <a:buFont typeface="Arial" panose="020B0604020202020204" pitchFamily="34" charset="0"/>
              <a:buChar char="•"/>
            </a:pPr>
            <a:r>
              <a:rPr lang="en-US" dirty="0">
                <a:latin typeface="Tw Cen MT" panose="020B0602020104020603" pitchFamily="34" charset="0"/>
              </a:rPr>
              <a:t>Plan on not taking media questions during the first briefing. Let the media know what you know and tell them you will follow up when more is available. It allows for better planning and communication for the next briefing.</a:t>
            </a:r>
          </a:p>
        </p:txBody>
      </p:sp>
    </p:spTree>
    <p:extLst>
      <p:ext uri="{BB962C8B-B14F-4D97-AF65-F5344CB8AC3E}">
        <p14:creationId xmlns:p14="http://schemas.microsoft.com/office/powerpoint/2010/main" val="301024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5E05D-4931-4E54-BAF3-7C258BDDB9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772" y="-18477"/>
            <a:ext cx="9144001" cy="1397977"/>
          </a:xfrm>
          <a:prstGeom prst="rect">
            <a:avLst/>
          </a:prstGeom>
        </p:spPr>
      </p:pic>
      <p:sp>
        <p:nvSpPr>
          <p:cNvPr id="5" name="TextBox 4">
            <a:extLst>
              <a:ext uri="{FF2B5EF4-FFF2-40B4-BE49-F238E27FC236}">
                <a16:creationId xmlns:a16="http://schemas.microsoft.com/office/drawing/2014/main" id="{0A32F0F7-7D12-E30B-CC94-81D55FBE3EE2}"/>
              </a:ext>
            </a:extLst>
          </p:cNvPr>
          <p:cNvSpPr txBox="1"/>
          <p:nvPr/>
        </p:nvSpPr>
        <p:spPr>
          <a:xfrm>
            <a:off x="176934" y="1805969"/>
            <a:ext cx="8746588" cy="1061829"/>
          </a:xfrm>
          <a:prstGeom prst="rect">
            <a:avLst/>
          </a:prstGeom>
          <a:noFill/>
        </p:spPr>
        <p:txBody>
          <a:bodyPr wrap="square">
            <a:spAutoFit/>
          </a:bodyPr>
          <a:lstStyle/>
          <a:p>
            <a:r>
              <a:rPr lang="en-US" sz="2100" dirty="0">
                <a:solidFill>
                  <a:srgbClr val="000000"/>
                </a:solidFill>
                <a:latin typeface="+mn-lt"/>
              </a:rPr>
              <a:t>PIOs should review and update all contact lists (media, PIOs, other agencies) every six months. Lists include information such as telephone numbers (office and cell phone), e-mail addresses, social media identifiers, and web addresses. </a:t>
            </a:r>
            <a:endParaRPr lang="en-US" sz="2100" dirty="0">
              <a:latin typeface="+mn-lt"/>
            </a:endParaRPr>
          </a:p>
        </p:txBody>
      </p:sp>
      <p:pic>
        <p:nvPicPr>
          <p:cNvPr id="2" name="Picture 1">
            <a:extLst>
              <a:ext uri="{FF2B5EF4-FFF2-40B4-BE49-F238E27FC236}">
                <a16:creationId xmlns:a16="http://schemas.microsoft.com/office/drawing/2014/main" id="{D24CE345-A628-45A3-D2BB-C2A09E2DE861}"/>
              </a:ext>
            </a:extLst>
          </p:cNvPr>
          <p:cNvPicPr>
            <a:picLocks noChangeAspect="1"/>
          </p:cNvPicPr>
          <p:nvPr/>
        </p:nvPicPr>
        <p:blipFill>
          <a:blip r:embed="rId4"/>
          <a:stretch>
            <a:fillRect/>
          </a:stretch>
        </p:blipFill>
        <p:spPr>
          <a:xfrm>
            <a:off x="3031109" y="3406245"/>
            <a:ext cx="3081779" cy="2568150"/>
          </a:xfrm>
          <a:prstGeom prst="rect">
            <a:avLst/>
          </a:prstGeom>
        </p:spPr>
      </p:pic>
      <p:sp>
        <p:nvSpPr>
          <p:cNvPr id="3" name="TextBox 2">
            <a:extLst>
              <a:ext uri="{FF2B5EF4-FFF2-40B4-BE49-F238E27FC236}">
                <a16:creationId xmlns:a16="http://schemas.microsoft.com/office/drawing/2014/main" id="{2CA22A6D-636B-4890-A498-B826C48B7ABC}"/>
              </a:ext>
            </a:extLst>
          </p:cNvPr>
          <p:cNvSpPr txBox="1"/>
          <p:nvPr/>
        </p:nvSpPr>
        <p:spPr>
          <a:xfrm>
            <a:off x="2345251" y="100132"/>
            <a:ext cx="4409954" cy="1015663"/>
          </a:xfrm>
          <a:prstGeom prst="rect">
            <a:avLst/>
          </a:prstGeom>
          <a:noFill/>
        </p:spPr>
        <p:txBody>
          <a:bodyPr wrap="square" rtlCol="0">
            <a:spAutoFit/>
          </a:bodyPr>
          <a:lstStyle/>
          <a:p>
            <a:pPr algn="ctr"/>
            <a:r>
              <a:rPr lang="en-US" sz="6000" dirty="0">
                <a:solidFill>
                  <a:schemeClr val="bg1"/>
                </a:solidFill>
                <a:latin typeface="Tw Cen MT Condensed" panose="020B0606020104020203" pitchFamily="34" charset="0"/>
              </a:rPr>
              <a:t>Contact Lists</a:t>
            </a:r>
          </a:p>
        </p:txBody>
      </p:sp>
    </p:spTree>
    <p:extLst>
      <p:ext uri="{BB962C8B-B14F-4D97-AF65-F5344CB8AC3E}">
        <p14:creationId xmlns:p14="http://schemas.microsoft.com/office/powerpoint/2010/main" val="42541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5E05D-4931-4E54-BAF3-7C258BDDB9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86" y="-3322"/>
            <a:ext cx="9144001" cy="1397977"/>
          </a:xfrm>
          <a:prstGeom prst="rect">
            <a:avLst/>
          </a:prstGeom>
        </p:spPr>
      </p:pic>
      <p:sp>
        <p:nvSpPr>
          <p:cNvPr id="3" name="TextBox 2">
            <a:extLst>
              <a:ext uri="{FF2B5EF4-FFF2-40B4-BE49-F238E27FC236}">
                <a16:creationId xmlns:a16="http://schemas.microsoft.com/office/drawing/2014/main" id="{2CA22A6D-636B-4890-A498-B826C48B7ABC}"/>
              </a:ext>
            </a:extLst>
          </p:cNvPr>
          <p:cNvSpPr txBox="1"/>
          <p:nvPr/>
        </p:nvSpPr>
        <p:spPr>
          <a:xfrm>
            <a:off x="2367023" y="239846"/>
            <a:ext cx="4409954" cy="923330"/>
          </a:xfrm>
          <a:prstGeom prst="rect">
            <a:avLst/>
          </a:prstGeom>
          <a:noFill/>
        </p:spPr>
        <p:txBody>
          <a:bodyPr wrap="square" rtlCol="0">
            <a:spAutoFit/>
          </a:bodyPr>
          <a:lstStyle/>
          <a:p>
            <a:pPr algn="ctr"/>
            <a:r>
              <a:rPr lang="en-US" sz="5400" dirty="0">
                <a:solidFill>
                  <a:schemeClr val="bg1"/>
                </a:solidFill>
                <a:latin typeface="Tw Cen MT Condensed" panose="020B0606020104020203" pitchFamily="34" charset="0"/>
              </a:rPr>
              <a:t>Risk Communication</a:t>
            </a:r>
          </a:p>
        </p:txBody>
      </p:sp>
      <p:sp>
        <p:nvSpPr>
          <p:cNvPr id="5" name="TextBox 4">
            <a:extLst>
              <a:ext uri="{FF2B5EF4-FFF2-40B4-BE49-F238E27FC236}">
                <a16:creationId xmlns:a16="http://schemas.microsoft.com/office/drawing/2014/main" id="{F863A86A-2064-5F80-6CD4-C866E7BE5EC6}"/>
              </a:ext>
            </a:extLst>
          </p:cNvPr>
          <p:cNvSpPr txBox="1"/>
          <p:nvPr/>
        </p:nvSpPr>
        <p:spPr>
          <a:xfrm>
            <a:off x="242913" y="1817956"/>
            <a:ext cx="8493369" cy="1708160"/>
          </a:xfrm>
          <a:prstGeom prst="rect">
            <a:avLst/>
          </a:prstGeom>
          <a:noFill/>
        </p:spPr>
        <p:txBody>
          <a:bodyPr wrap="square">
            <a:spAutoFit/>
          </a:bodyPr>
          <a:lstStyle/>
          <a:p>
            <a:r>
              <a:rPr lang="en-US" sz="2100" dirty="0">
                <a:solidFill>
                  <a:srgbClr val="000000"/>
                </a:solidFill>
                <a:latin typeface="+mn-lt"/>
              </a:rPr>
              <a:t>Risk communication is the process of making the public aware of risks and of how to prepare for hazards in advance. </a:t>
            </a:r>
          </a:p>
          <a:p>
            <a:r>
              <a:rPr lang="en-US" sz="2100" dirty="0">
                <a:solidFill>
                  <a:srgbClr val="000000"/>
                </a:solidFill>
                <a:latin typeface="+mn-lt"/>
              </a:rPr>
              <a:t>Before an incident occurs, PIOs should conduct activities to educate the public about potential local hazards, prevention, family preparedness, and response activities. </a:t>
            </a:r>
            <a:endParaRPr lang="en-US" sz="2100" dirty="0">
              <a:latin typeface="+mn-lt"/>
            </a:endParaRPr>
          </a:p>
        </p:txBody>
      </p:sp>
      <p:pic>
        <p:nvPicPr>
          <p:cNvPr id="2" name="Picture 1">
            <a:extLst>
              <a:ext uri="{FF2B5EF4-FFF2-40B4-BE49-F238E27FC236}">
                <a16:creationId xmlns:a16="http://schemas.microsoft.com/office/drawing/2014/main" id="{22922020-D1FA-F5E3-9232-342341AE980A}"/>
              </a:ext>
            </a:extLst>
          </p:cNvPr>
          <p:cNvPicPr>
            <a:picLocks noChangeAspect="1"/>
          </p:cNvPicPr>
          <p:nvPr/>
        </p:nvPicPr>
        <p:blipFill>
          <a:blip r:embed="rId4"/>
          <a:stretch>
            <a:fillRect/>
          </a:stretch>
        </p:blipFill>
        <p:spPr>
          <a:xfrm>
            <a:off x="4489598" y="3728041"/>
            <a:ext cx="4246439" cy="2023260"/>
          </a:xfrm>
          <a:prstGeom prst="rect">
            <a:avLst/>
          </a:prstGeom>
        </p:spPr>
      </p:pic>
      <p:sp>
        <p:nvSpPr>
          <p:cNvPr id="6" name="TextBox 5">
            <a:extLst>
              <a:ext uri="{FF2B5EF4-FFF2-40B4-BE49-F238E27FC236}">
                <a16:creationId xmlns:a16="http://schemas.microsoft.com/office/drawing/2014/main" id="{DE60B79E-6A60-66B2-8F7F-C4E25C221C78}"/>
              </a:ext>
            </a:extLst>
          </p:cNvPr>
          <p:cNvSpPr txBox="1"/>
          <p:nvPr/>
        </p:nvSpPr>
        <p:spPr>
          <a:xfrm>
            <a:off x="251151" y="4208756"/>
            <a:ext cx="4176932" cy="1061829"/>
          </a:xfrm>
          <a:prstGeom prst="rect">
            <a:avLst/>
          </a:prstGeom>
          <a:noFill/>
        </p:spPr>
        <p:txBody>
          <a:bodyPr wrap="square">
            <a:spAutoFit/>
          </a:bodyPr>
          <a:lstStyle/>
          <a:p>
            <a:pPr marL="342900" indent="-342900">
              <a:buFont typeface="Arial" panose="020B0604020202020204" pitchFamily="34" charset="0"/>
              <a:buChar char="•"/>
            </a:pPr>
            <a:r>
              <a:rPr lang="en-US" sz="2100" dirty="0">
                <a:latin typeface="+mn-lt"/>
              </a:rPr>
              <a:t>Education Campaigns</a:t>
            </a:r>
          </a:p>
          <a:p>
            <a:pPr marL="342900" indent="-342900">
              <a:buFont typeface="Arial" panose="020B0604020202020204" pitchFamily="34" charset="0"/>
              <a:buChar char="•"/>
            </a:pPr>
            <a:r>
              <a:rPr lang="en-US" sz="2100" dirty="0">
                <a:latin typeface="+mn-lt"/>
              </a:rPr>
              <a:t>Brochures</a:t>
            </a:r>
          </a:p>
          <a:p>
            <a:pPr marL="342900" indent="-342900">
              <a:buFont typeface="Arial" panose="020B0604020202020204" pitchFamily="34" charset="0"/>
              <a:buChar char="•"/>
            </a:pPr>
            <a:r>
              <a:rPr lang="en-US" sz="2100" dirty="0">
                <a:latin typeface="+mn-lt"/>
              </a:rPr>
              <a:t>Drills </a:t>
            </a:r>
          </a:p>
        </p:txBody>
      </p:sp>
    </p:spTree>
    <p:extLst>
      <p:ext uri="{BB962C8B-B14F-4D97-AF65-F5344CB8AC3E}">
        <p14:creationId xmlns:p14="http://schemas.microsoft.com/office/powerpoint/2010/main" val="1783315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5E05D-4931-4E54-BAF3-7C258BDDB9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1" cy="1397977"/>
          </a:xfrm>
          <a:prstGeom prst="rect">
            <a:avLst/>
          </a:prstGeom>
        </p:spPr>
      </p:pic>
      <p:sp>
        <p:nvSpPr>
          <p:cNvPr id="3" name="TextBox 2">
            <a:extLst>
              <a:ext uri="{FF2B5EF4-FFF2-40B4-BE49-F238E27FC236}">
                <a16:creationId xmlns:a16="http://schemas.microsoft.com/office/drawing/2014/main" id="{2CA22A6D-636B-4890-A498-B826C48B7ABC}"/>
              </a:ext>
            </a:extLst>
          </p:cNvPr>
          <p:cNvSpPr txBox="1"/>
          <p:nvPr/>
        </p:nvSpPr>
        <p:spPr>
          <a:xfrm>
            <a:off x="1981200" y="283489"/>
            <a:ext cx="6705600" cy="830997"/>
          </a:xfrm>
          <a:prstGeom prst="rect">
            <a:avLst/>
          </a:prstGeom>
          <a:noFill/>
        </p:spPr>
        <p:txBody>
          <a:bodyPr wrap="square" rtlCol="0">
            <a:spAutoFit/>
          </a:bodyPr>
          <a:lstStyle/>
          <a:p>
            <a:pPr algn="ctr"/>
            <a:r>
              <a:rPr lang="en-US" sz="4800" dirty="0">
                <a:solidFill>
                  <a:schemeClr val="bg1"/>
                </a:solidFill>
                <a:latin typeface="Tw Cen MT Condensed" panose="020B0606020104020203" pitchFamily="34" charset="0"/>
              </a:rPr>
              <a:t>Joint Information Systems (JIS)</a:t>
            </a:r>
          </a:p>
        </p:txBody>
      </p:sp>
      <p:sp>
        <p:nvSpPr>
          <p:cNvPr id="5" name="TextBox 4">
            <a:extLst>
              <a:ext uri="{FF2B5EF4-FFF2-40B4-BE49-F238E27FC236}">
                <a16:creationId xmlns:a16="http://schemas.microsoft.com/office/drawing/2014/main" id="{E40FCB9A-D4EF-BE4D-6091-EA9AC6E2B10E}"/>
              </a:ext>
            </a:extLst>
          </p:cNvPr>
          <p:cNvSpPr txBox="1"/>
          <p:nvPr/>
        </p:nvSpPr>
        <p:spPr>
          <a:xfrm>
            <a:off x="297632" y="1997839"/>
            <a:ext cx="8548735" cy="2862322"/>
          </a:xfrm>
          <a:prstGeom prst="rect">
            <a:avLst/>
          </a:prstGeom>
          <a:noFill/>
        </p:spPr>
        <p:txBody>
          <a:bodyPr wrap="square">
            <a:spAutoFit/>
          </a:bodyPr>
          <a:lstStyle/>
          <a:p>
            <a:r>
              <a:rPr lang="en-US" dirty="0">
                <a:solidFill>
                  <a:srgbClr val="000000"/>
                </a:solidFill>
                <a:latin typeface="+mn-lt"/>
              </a:rPr>
              <a:t>Public information leaders prepare for incidents by coordinating their processes, plans, protocols, procedures, and structures in advance. PIOs at all levels of government and within the private sector, nonprofit sector, and JICs are important supporting elements of the JIS. Key elements of the JIS include the following: </a:t>
            </a:r>
          </a:p>
          <a:p>
            <a:endParaRPr lang="en-US" dirty="0">
              <a:solidFill>
                <a:srgbClr val="000000"/>
              </a:solidFill>
              <a:latin typeface="+mn-lt"/>
            </a:endParaRPr>
          </a:p>
          <a:p>
            <a:r>
              <a:rPr lang="en-US" dirty="0">
                <a:solidFill>
                  <a:srgbClr val="0078AD"/>
                </a:solidFill>
                <a:latin typeface="+mn-lt"/>
              </a:rPr>
              <a:t>• </a:t>
            </a:r>
            <a:r>
              <a:rPr lang="en-US" dirty="0">
                <a:solidFill>
                  <a:srgbClr val="000000"/>
                </a:solidFill>
                <a:latin typeface="+mn-lt"/>
              </a:rPr>
              <a:t>Interagency coordination and integration </a:t>
            </a:r>
          </a:p>
          <a:p>
            <a:r>
              <a:rPr lang="en-US" dirty="0">
                <a:solidFill>
                  <a:srgbClr val="0078AD"/>
                </a:solidFill>
                <a:latin typeface="+mn-lt"/>
              </a:rPr>
              <a:t>• </a:t>
            </a:r>
            <a:r>
              <a:rPr lang="en-US" dirty="0">
                <a:solidFill>
                  <a:srgbClr val="000000"/>
                </a:solidFill>
                <a:latin typeface="+mn-lt"/>
              </a:rPr>
              <a:t>Gathering, verifying, coordinating, and disseminating consistent messages </a:t>
            </a:r>
          </a:p>
          <a:p>
            <a:r>
              <a:rPr lang="en-US" dirty="0">
                <a:solidFill>
                  <a:srgbClr val="0078AD"/>
                </a:solidFill>
                <a:latin typeface="+mn-lt"/>
              </a:rPr>
              <a:t>• </a:t>
            </a:r>
            <a:r>
              <a:rPr lang="en-US" dirty="0">
                <a:solidFill>
                  <a:srgbClr val="000000"/>
                </a:solidFill>
                <a:latin typeface="+mn-lt"/>
              </a:rPr>
              <a:t>Integrating messaging from various levels of incident management </a:t>
            </a:r>
          </a:p>
          <a:p>
            <a:r>
              <a:rPr lang="en-US" dirty="0">
                <a:solidFill>
                  <a:srgbClr val="0078AD"/>
                </a:solidFill>
                <a:latin typeface="+mn-lt"/>
              </a:rPr>
              <a:t>• </a:t>
            </a:r>
            <a:r>
              <a:rPr lang="en-US" dirty="0">
                <a:solidFill>
                  <a:srgbClr val="000000"/>
                </a:solidFill>
                <a:latin typeface="+mn-lt"/>
              </a:rPr>
              <a:t>Providing public affairs support for decision makers </a:t>
            </a:r>
          </a:p>
          <a:p>
            <a:r>
              <a:rPr lang="en-US" dirty="0">
                <a:solidFill>
                  <a:srgbClr val="0078AD"/>
                </a:solidFill>
                <a:latin typeface="+mn-lt"/>
              </a:rPr>
              <a:t>• </a:t>
            </a:r>
            <a:r>
              <a:rPr lang="en-US" dirty="0">
                <a:solidFill>
                  <a:srgbClr val="000000"/>
                </a:solidFill>
                <a:latin typeface="+mn-lt"/>
              </a:rPr>
              <a:t>Ensuring flexibility, modularity, and adaptability </a:t>
            </a:r>
          </a:p>
        </p:txBody>
      </p:sp>
    </p:spTree>
    <p:extLst>
      <p:ext uri="{BB962C8B-B14F-4D97-AF65-F5344CB8AC3E}">
        <p14:creationId xmlns:p14="http://schemas.microsoft.com/office/powerpoint/2010/main" val="1596621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5E05D-4931-4E54-BAF3-7C258BDDB9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9144001" cy="1397977"/>
          </a:xfrm>
          <a:prstGeom prst="rect">
            <a:avLst/>
          </a:prstGeom>
        </p:spPr>
      </p:pic>
      <p:sp>
        <p:nvSpPr>
          <p:cNvPr id="3" name="TextBox 2">
            <a:extLst>
              <a:ext uri="{FF2B5EF4-FFF2-40B4-BE49-F238E27FC236}">
                <a16:creationId xmlns:a16="http://schemas.microsoft.com/office/drawing/2014/main" id="{2CA22A6D-636B-4890-A498-B826C48B7ABC}"/>
              </a:ext>
            </a:extLst>
          </p:cNvPr>
          <p:cNvSpPr txBox="1"/>
          <p:nvPr/>
        </p:nvSpPr>
        <p:spPr>
          <a:xfrm>
            <a:off x="1219200" y="-85842"/>
            <a:ext cx="7467600" cy="1446550"/>
          </a:xfrm>
          <a:prstGeom prst="rect">
            <a:avLst/>
          </a:prstGeom>
          <a:noFill/>
        </p:spPr>
        <p:txBody>
          <a:bodyPr wrap="square" rtlCol="0">
            <a:spAutoFit/>
          </a:bodyPr>
          <a:lstStyle/>
          <a:p>
            <a:pPr algn="ctr"/>
            <a:r>
              <a:rPr lang="en-US" sz="4400" dirty="0">
                <a:solidFill>
                  <a:schemeClr val="bg1"/>
                </a:solidFill>
                <a:latin typeface="Tw Cen MT Condensed" panose="020B0606020104020203" pitchFamily="34" charset="0"/>
              </a:rPr>
              <a:t>PIO Function in the </a:t>
            </a:r>
          </a:p>
          <a:p>
            <a:pPr algn="ctr"/>
            <a:r>
              <a:rPr lang="en-US" sz="4400" dirty="0">
                <a:solidFill>
                  <a:schemeClr val="bg1"/>
                </a:solidFill>
                <a:latin typeface="Tw Cen MT Condensed" panose="020B0606020104020203" pitchFamily="34" charset="0"/>
              </a:rPr>
              <a:t>Joint Information Center (JIC)</a:t>
            </a:r>
          </a:p>
        </p:txBody>
      </p:sp>
      <p:sp>
        <p:nvSpPr>
          <p:cNvPr id="5" name="TextBox 4">
            <a:extLst>
              <a:ext uri="{FF2B5EF4-FFF2-40B4-BE49-F238E27FC236}">
                <a16:creationId xmlns:a16="http://schemas.microsoft.com/office/drawing/2014/main" id="{7074F42E-D42D-0E58-EB04-F3E6869B684C}"/>
              </a:ext>
            </a:extLst>
          </p:cNvPr>
          <p:cNvSpPr txBox="1"/>
          <p:nvPr/>
        </p:nvSpPr>
        <p:spPr>
          <a:xfrm>
            <a:off x="263434" y="1981200"/>
            <a:ext cx="8869680" cy="3531736"/>
          </a:xfrm>
          <a:prstGeom prst="rect">
            <a:avLst/>
          </a:prstGeom>
          <a:noFill/>
        </p:spPr>
        <p:txBody>
          <a:bodyPr wrap="square">
            <a:spAutoFit/>
          </a:bodyPr>
          <a:lstStyle/>
          <a:p>
            <a:r>
              <a:rPr lang="en-US" sz="2100" dirty="0">
                <a:latin typeface="+mn-lt"/>
              </a:rPr>
              <a:t>In JICs, PIOs create coordinated and consistent messages by collaborating to: </a:t>
            </a:r>
          </a:p>
          <a:p>
            <a:r>
              <a:rPr lang="en-US" sz="2100" dirty="0">
                <a:latin typeface="+mn-lt"/>
              </a:rPr>
              <a:t>• Identify key information to be communicated to the public </a:t>
            </a:r>
          </a:p>
          <a:p>
            <a:r>
              <a:rPr lang="en-US" sz="2100" dirty="0">
                <a:latin typeface="+mn-lt"/>
              </a:rPr>
              <a:t>• Craft clear messages in plain language that all can understand, including people with limited English proficiency (LEP), with disabilities, or with access and functional needs (AFN)</a:t>
            </a:r>
          </a:p>
          <a:p>
            <a:pPr algn="l"/>
            <a:endParaRPr lang="en-US" sz="2100" dirty="0">
              <a:latin typeface="+mn-lt"/>
            </a:endParaRPr>
          </a:p>
          <a:p>
            <a:r>
              <a:rPr lang="en-US" sz="2100" dirty="0">
                <a:latin typeface="+mn-lt"/>
              </a:rPr>
              <a:t>Prioritize messages to ensure timely delivery of information without overwhelming the audience </a:t>
            </a:r>
          </a:p>
          <a:p>
            <a:r>
              <a:rPr lang="en-US" sz="2100" dirty="0">
                <a:latin typeface="+mn-lt"/>
              </a:rPr>
              <a:t>• Verify information accuracy </a:t>
            </a:r>
          </a:p>
          <a:p>
            <a:r>
              <a:rPr lang="en-US" sz="2100" dirty="0">
                <a:latin typeface="+mn-lt"/>
              </a:rPr>
              <a:t>• Disseminate messages using the most effective means </a:t>
            </a:r>
          </a:p>
          <a:p>
            <a:endParaRPr lang="en-US" sz="135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84981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96115B69A95341AD78ED7D86689320" ma:contentTypeVersion="11" ma:contentTypeDescription="Create a new document." ma:contentTypeScope="" ma:versionID="a8c9d36bde1c7894654f8bf9c6e8f6c0">
  <xsd:schema xmlns:xsd="http://www.w3.org/2001/XMLSchema" xmlns:xs="http://www.w3.org/2001/XMLSchema" xmlns:p="http://schemas.microsoft.com/office/2006/metadata/properties" xmlns:ns3="4e219ab5-fe03-4830-b92e-e15b63dc5fdf" xmlns:ns4="87706e0b-5e95-425d-a274-4383a0c2341c" targetNamespace="http://schemas.microsoft.com/office/2006/metadata/properties" ma:root="true" ma:fieldsID="043f64afba12916718c1cda577abe918" ns3:_="" ns4:_="">
    <xsd:import namespace="4e219ab5-fe03-4830-b92e-e15b63dc5fdf"/>
    <xsd:import namespace="87706e0b-5e95-425d-a274-4383a0c234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19ab5-fe03-4830-b92e-e15b63dc5f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706e0b-5e95-425d-a274-4383a0c234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23FA1-91FC-4C4F-ACF9-FBBB81F4B809}">
  <ds:schemaRefs>
    <ds:schemaRef ds:uri="http://schemas.openxmlformats.org/package/2006/metadata/core-properties"/>
    <ds:schemaRef ds:uri="http://purl.org/dc/elements/1.1/"/>
    <ds:schemaRef ds:uri="87706e0b-5e95-425d-a274-4383a0c2341c"/>
    <ds:schemaRef ds:uri="4e219ab5-fe03-4830-b92e-e15b63dc5fdf"/>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F64D7FA-C28C-42FE-854E-125182BB19B6}">
  <ds:schemaRefs>
    <ds:schemaRef ds:uri="http://schemas.microsoft.com/sharepoint/v3/contenttype/forms"/>
  </ds:schemaRefs>
</ds:datastoreItem>
</file>

<file path=customXml/itemProps3.xml><?xml version="1.0" encoding="utf-8"?>
<ds:datastoreItem xmlns:ds="http://schemas.openxmlformats.org/officeDocument/2006/customXml" ds:itemID="{56F33870-C7E1-44AA-A99E-5B524E5C7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19ab5-fe03-4830-b92e-e15b63dc5fdf"/>
    <ds:schemaRef ds:uri="87706e0b-5e95-425d-a274-4383a0c23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98401</TotalTime>
  <Words>1763</Words>
  <Application>Microsoft Office PowerPoint</Application>
  <PresentationFormat>On-screen Show (4:3)</PresentationFormat>
  <Paragraphs>211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Tw Cen MT</vt:lpstr>
      <vt:lpstr>Tw Cen MT Condensed</vt:lpstr>
      <vt:lpstr>Office Theme</vt:lpstr>
      <vt:lpstr>Speaking With The Media Presented by MEMA Office of External Affairs</vt:lpstr>
      <vt:lpstr>MUCH MORE THAN RESPONSE</vt:lpstr>
      <vt:lpstr>MUCH MORE THAN RESPONSE</vt:lpstr>
      <vt:lpstr>ALL HAZARDS THREATS</vt:lpstr>
      <vt:lpstr>MUCH MORE THAN RESPONSE</vt:lpstr>
      <vt:lpstr>PowerPoint Presentation</vt:lpstr>
      <vt:lpstr>PowerPoint Presentation</vt:lpstr>
      <vt:lpstr>PowerPoint Presentation</vt:lpstr>
      <vt:lpstr>PowerPoint Presentation</vt:lpstr>
      <vt:lpstr>Talking to the Media </vt:lpstr>
      <vt:lpstr>MUCH MORE THAN RESPONSE</vt:lpstr>
      <vt:lpstr>MUCH MORE THAN RESPONSE</vt:lpstr>
      <vt:lpstr>MUCH MORE THAN RESPONSE</vt:lpstr>
      <vt:lpstr>Talking to the Media </vt:lpstr>
      <vt:lpstr>Talking to the Media </vt:lpstr>
      <vt:lpstr>Talking to the Media </vt:lpstr>
      <vt:lpstr>Talking to the Media </vt:lpstr>
      <vt:lpstr>ALL HAZARDS THREATS</vt:lpstr>
      <vt:lpstr>ALL HAZARDS THREATS</vt:lpstr>
      <vt:lpstr>ALL HAZARDS THREATS</vt:lpstr>
      <vt:lpstr>ALL HAZARDS THREATS</vt:lpstr>
      <vt:lpstr>ALL HAZARDS THREATS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Wilson</dc:creator>
  <cp:lastModifiedBy>Malary White</cp:lastModifiedBy>
  <cp:revision>933</cp:revision>
  <cp:lastPrinted>2017-06-19T15:52:00Z</cp:lastPrinted>
  <dcterms:created xsi:type="dcterms:W3CDTF">2011-01-21T20:51:45Z</dcterms:created>
  <dcterms:modified xsi:type="dcterms:W3CDTF">2022-10-24T23:45:42Z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0x0101002696115B69A95341AD78ED7D86689320</vt:lpwstr>
  </property>
</Properties>
</file>